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9" roundtripDataSignature="AMtx7mhSzaa0bwPNW1dTXzRL5Mx0kwwE8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BBFD041-B14B-4AB0-B90C-53B3E19D0EFF}">
  <a:tblStyle styleId="{3BBFD041-B14B-4AB0-B90C-53B3E19D0EFF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customschemas.google.com/relationships/presentationmetadata" Target="metadata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가상세계는 사용자들이 아바타를 통해 가상의 시뮬레이션 공간에서 상호작용 하는것을 말합니다.</a:t>
            </a:r>
            <a:endParaRPr/>
          </a:p>
        </p:txBody>
      </p:sp>
      <p:sp>
        <p:nvSpPr>
          <p:cNvPr id="121" name="Google Shape;121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제페토나 세컨드라이프와 같이 자신이 아닌 아바타를 만들어서 상호작용 하는것을 예로 들 수 있습니다.</a:t>
            </a:r>
            <a:endParaRPr/>
          </a:p>
        </p:txBody>
      </p:sp>
      <p:sp>
        <p:nvSpPr>
          <p:cNvPr id="131" name="Google Shape;131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" name="Google Shape;313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7" name="Google Shape;357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2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" name="Google Shape;4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메타버스의 종류는 증강현실, 라이프 로깅, 거울세계, 가상세계 총 4가지로 나누어 볼 수 있습니다.</a:t>
            </a:r>
            <a:endParaRPr/>
          </a:p>
        </p:txBody>
      </p:sp>
      <p:sp>
        <p:nvSpPr>
          <p:cNvPr id="42" name="Google Shape;42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7" name="Google Shape;367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3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0" name="Google Shape;380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3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3" name="Google Shape;393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3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6" name="Google Shape;406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3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Google Shape;5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증강현실이란 늘리다, 증가시키다라는 뜻의 augument 와, 현실세계라는 Reality가 합쳐진 단어로 흔히 AR이라고 불립니다.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ko-KR"/>
              <a:t>증강현실은 </a:t>
            </a:r>
            <a:r>
              <a:rPr b="1" lang="ko-KR"/>
              <a:t>현실세계 위에 가상의 요소</a:t>
            </a:r>
            <a:r>
              <a:rPr lang="ko-KR"/>
              <a:t>를 추가한 기술로, 스마트폰, 설치물 등을 통해 구현됩니다.</a:t>
            </a:r>
            <a:endParaRPr/>
          </a:p>
        </p:txBody>
      </p:sp>
      <p:sp>
        <p:nvSpPr>
          <p:cNvPr id="55" name="Google Shape;55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대표적으로는 포켓몬 고 같은 게임을 생각할 수 있는데요, 게임 뿐 아니라 제조, 교육, 의학 등 다양한 분야에 접목하는 시도가 많아지고 있습니다.</a:t>
            </a:r>
            <a:endParaRPr/>
          </a:p>
        </p:txBody>
      </p:sp>
      <p:sp>
        <p:nvSpPr>
          <p:cNvPr id="65" name="Google Shape;65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라이프 로깅은 life와 log의 합성어로, 자신의 삶에 관한 정보를 기록, 저장, 공유하는 기술을 말합니다.</a:t>
            </a:r>
            <a:endParaRPr/>
          </a:p>
        </p:txBody>
      </p:sp>
      <p:sp>
        <p:nvSpPr>
          <p:cNvPr id="77" name="Google Shape;7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내 정보를 기록해서 사람들과 공유하는 기능의 삼성헬스나 페이스북, 인스타그램 같은 SNS를 예로 들수 있습니다.</a:t>
            </a:r>
            <a:endParaRPr/>
          </a:p>
        </p:txBody>
      </p:sp>
      <p:sp>
        <p:nvSpPr>
          <p:cNvPr id="87" name="Google Shape;87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거울세계는 현실세계를 거울처럼 복사하듯 가상의 공간에 반영하는 기술을 말합니다.</a:t>
            </a:r>
            <a:endParaRPr/>
          </a:p>
        </p:txBody>
      </p:sp>
      <p:sp>
        <p:nvSpPr>
          <p:cNvPr id="99" name="Google Shape;99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구글어스나 네이버 지도와 같이 현실세계를 그대로 배껴온 것이라 볼수 있습니다.</a:t>
            </a:r>
            <a:endParaRPr/>
          </a:p>
        </p:txBody>
      </p:sp>
      <p:sp>
        <p:nvSpPr>
          <p:cNvPr id="109" name="Google Shape;109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>
  <p:cSld name="제목 슬라이드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제목 슬라이드">
  <p:cSld name="2_제목 슬라이드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제목 슬라이드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b="0" i="0" sz="6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4" name="Google Shape;14;p3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5" name="Google Shape;15;p37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6" name="Google Shape;16;p37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7" name="Google Shape;17;p37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8"/>
          <p:cNvSpPr txBox="1"/>
          <p:nvPr>
            <p:ph type="title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" name="Google Shape;20;p38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21" name="Google Shape;21;p38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22" name="Google Shape;22;p38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23" name="Google Shape;23;p38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Relationship Id="rId4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jpg"/><Relationship Id="rId4" Type="http://schemas.openxmlformats.org/officeDocument/2006/relationships/image" Target="../media/image16.png"/><Relationship Id="rId5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slide" Target="/ppt/slides/slide23.xml"/><Relationship Id="rId4" Type="http://schemas.openxmlformats.org/officeDocument/2006/relationships/slide" Target="/ppt/slides/slide25.xml"/><Relationship Id="rId5" Type="http://schemas.openxmlformats.org/officeDocument/2006/relationships/slide" Target="/ppt/slides/slide26.xml"/><Relationship Id="rId6" Type="http://schemas.openxmlformats.org/officeDocument/2006/relationships/slide" Target="/ppt/slides/slide27.xml"/><Relationship Id="rId7" Type="http://schemas.openxmlformats.org/officeDocument/2006/relationships/slide" Target="/ppt/slides/slide24.xml"/><Relationship Id="rId8" Type="http://schemas.openxmlformats.org/officeDocument/2006/relationships/slide" Target="/ppt/slides/slide28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slide" Target="/ppt/slides/slide22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slide" Target="/ppt/slides/slide22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slide" Target="/ppt/slides/slide22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slide" Target="/ppt/slides/slide22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slide" Target="/ppt/slides/slide22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C4148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"/>
          <p:cNvSpPr txBox="1"/>
          <p:nvPr/>
        </p:nvSpPr>
        <p:spPr>
          <a:xfrm>
            <a:off x="287383" y="1332896"/>
            <a:ext cx="2106667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2000" u="none" cap="none" strike="noStrike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[메타플밍7기]</a:t>
            </a:r>
            <a:endParaRPr b="1" sz="2000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9" name="Google Shape;29;p1"/>
          <p:cNvSpPr txBox="1"/>
          <p:nvPr/>
        </p:nvSpPr>
        <p:spPr>
          <a:xfrm>
            <a:off x="10685416" y="5207726"/>
            <a:ext cx="1079863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[4조]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한유진</a:t>
            </a:r>
            <a:endParaRPr b="1" sz="1800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정동균</a:t>
            </a:r>
            <a:endParaRPr b="1" sz="1800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김수진</a:t>
            </a:r>
            <a:endParaRPr b="1" sz="1800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김수주</a:t>
            </a:r>
            <a:endParaRPr b="1" sz="1800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30" name="Google Shape;30;p1"/>
          <p:cNvSpPr/>
          <p:nvPr/>
        </p:nvSpPr>
        <p:spPr>
          <a:xfrm>
            <a:off x="287383" y="1733006"/>
            <a:ext cx="11965577" cy="139337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0"/>
          <p:cNvSpPr txBox="1"/>
          <p:nvPr/>
        </p:nvSpPr>
        <p:spPr>
          <a:xfrm>
            <a:off x="31561" y="89836"/>
            <a:ext cx="430842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가상 세계(Virtual World)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4" name="Google Shape;124;p10"/>
          <p:cNvSpPr/>
          <p:nvPr/>
        </p:nvSpPr>
        <p:spPr>
          <a:xfrm>
            <a:off x="1203452" y="1333500"/>
            <a:ext cx="9718548" cy="4584700"/>
          </a:xfrm>
          <a:prstGeom prst="bracketPair">
            <a:avLst/>
          </a:prstGeom>
          <a:noFill/>
          <a:ln cap="flat" cmpd="sng" w="38100">
            <a:solidFill>
              <a:srgbClr val="1C4148">
                <a:alpha val="2784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10"/>
          <p:cNvSpPr txBox="1"/>
          <p:nvPr/>
        </p:nvSpPr>
        <p:spPr>
          <a:xfrm>
            <a:off x="1449059" y="3148796"/>
            <a:ext cx="8783174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디지털 환경</a:t>
            </a: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에서 사용자들이 “</a:t>
            </a:r>
            <a:r>
              <a:rPr b="1" lang="ko-KR" sz="2800" u="sng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아바타</a:t>
            </a: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”</a:t>
            </a: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를 만들어</a:t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상호 작용</a:t>
            </a: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하는 시뮬레이션 </a:t>
            </a:r>
            <a:r>
              <a:rPr lang="ko-KR" sz="2800" u="sng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공간</a:t>
            </a:r>
            <a:endParaRPr sz="2800" u="sng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6" name="Google Shape;126;p10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7" name="Google Shape;127;p10"/>
          <p:cNvSpPr txBox="1"/>
          <p:nvPr/>
        </p:nvSpPr>
        <p:spPr>
          <a:xfrm>
            <a:off x="10418758" y="299692"/>
            <a:ext cx="177324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[1. 메타버스 종류]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1"/>
          <p:cNvSpPr txBox="1"/>
          <p:nvPr/>
        </p:nvSpPr>
        <p:spPr>
          <a:xfrm>
            <a:off x="31561" y="89836"/>
            <a:ext cx="430842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가상 세계(Virtual World)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4" name="Google Shape;134;p11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https://dtd31o1ybbmk8.cloudfront.net/photos/667e4266c165e93b36d9001ad40684f2/thumb.jpg" id="135" name="Google Shape;13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156" y="924791"/>
            <a:ext cx="6013917" cy="2926773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1"/>
          <p:cNvSpPr txBox="1"/>
          <p:nvPr/>
        </p:nvSpPr>
        <p:spPr>
          <a:xfrm>
            <a:off x="5380674" y="3851564"/>
            <a:ext cx="83227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[제페토]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https://yozm.wishket.com/media/news/1290/image003.png" id="137" name="Google Shape;137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99097" y="3241619"/>
            <a:ext cx="5909773" cy="315581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1"/>
          <p:cNvSpPr txBox="1"/>
          <p:nvPr/>
        </p:nvSpPr>
        <p:spPr>
          <a:xfrm>
            <a:off x="4883629" y="6122467"/>
            <a:ext cx="137088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[세컨드라이프]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9" name="Google Shape;139;p11"/>
          <p:cNvSpPr txBox="1"/>
          <p:nvPr/>
        </p:nvSpPr>
        <p:spPr>
          <a:xfrm>
            <a:off x="10418758" y="299692"/>
            <a:ext cx="177324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[1. 메타버스 종류]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2"/>
          <p:cNvSpPr/>
          <p:nvPr/>
        </p:nvSpPr>
        <p:spPr>
          <a:xfrm>
            <a:off x="0" y="0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5" name="Google Shape;145;p12"/>
          <p:cNvSpPr txBox="1"/>
          <p:nvPr/>
        </p:nvSpPr>
        <p:spPr>
          <a:xfrm>
            <a:off x="1971571" y="1745642"/>
            <a:ext cx="90281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목차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46" name="Google Shape;146;p12"/>
          <p:cNvCxnSpPr/>
          <p:nvPr/>
        </p:nvCxnSpPr>
        <p:spPr>
          <a:xfrm>
            <a:off x="0" y="6672649"/>
            <a:ext cx="12192000" cy="0"/>
          </a:xfrm>
          <a:prstGeom prst="straightConnector1">
            <a:avLst/>
          </a:prstGeom>
          <a:noFill/>
          <a:ln cap="flat" cmpd="sng" w="9525">
            <a:solidFill>
              <a:srgbClr val="1C4148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7" name="Google Shape;147;p12"/>
          <p:cNvSpPr/>
          <p:nvPr/>
        </p:nvSpPr>
        <p:spPr>
          <a:xfrm>
            <a:off x="5758286" y="1390820"/>
            <a:ext cx="3084499" cy="42473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D0CECE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rgbClr val="D0CECE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메타버스 종류</a:t>
            </a:r>
            <a:endParaRPr b="1" sz="1800">
              <a:solidFill>
                <a:srgbClr val="D0CECE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각자 좋아하는 게임</a:t>
            </a:r>
            <a:endParaRPr b="1"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D0CECE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rgbClr val="D0CECE"/>
                </a:solidFill>
                <a:latin typeface="Malgun Gothic"/>
                <a:ea typeface="Malgun Gothic"/>
                <a:cs typeface="Malgun Gothic"/>
                <a:sym typeface="Malgun Gothic"/>
              </a:rPr>
              <a:t>게임 vs 메타버스 차이점</a:t>
            </a:r>
            <a:endParaRPr b="1" sz="1800">
              <a:solidFill>
                <a:srgbClr val="D0CECE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D0CECE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rgbClr val="D0CECE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 장치</a:t>
            </a:r>
            <a:endParaRPr b="1" sz="1800">
              <a:solidFill>
                <a:srgbClr val="D0CECE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D0CECE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rgbClr val="D0CECE"/>
                </a:solidFill>
                <a:latin typeface="Malgun Gothic"/>
                <a:ea typeface="Malgun Gothic"/>
                <a:cs typeface="Malgun Gothic"/>
                <a:sym typeface="Malgun Gothic"/>
              </a:rPr>
              <a:t>장치의 중요도</a:t>
            </a:r>
            <a:endParaRPr b="1" sz="1800">
              <a:solidFill>
                <a:srgbClr val="D0CECE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3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153" name="Google Shape;153;p13"/>
          <p:cNvGraphicFramePr/>
          <p:nvPr/>
        </p:nvGraphicFramePr>
        <p:xfrm>
          <a:off x="555623" y="143304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{3BBFD041-B14B-4AB0-B90C-53B3E19D0EFF}</a:tableStyleId>
              </a:tblPr>
              <a:tblGrid>
                <a:gridCol w="3726400"/>
                <a:gridCol w="2090200"/>
                <a:gridCol w="5362575"/>
              </a:tblGrid>
              <a:tr h="485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b="1" lang="ko-KR" sz="1200" u="none" cap="none" strike="noStrike"/>
                        <a:t>리그오브레전드</a:t>
                      </a:r>
                      <a:endParaRPr b="1" sz="12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b="1" lang="ko-KR" sz="1200" u="none" cap="none" strike="noStrike"/>
                        <a:t>(</a:t>
                      </a:r>
                      <a:r>
                        <a:rPr lang="ko-KR" sz="1200" u="none" cap="none" strike="noStrike"/>
                        <a:t>League of Legend</a:t>
                      </a:r>
                      <a:r>
                        <a:rPr b="1" lang="ko-KR" sz="1200" u="none" cap="none" strike="noStrike"/>
                        <a:t>)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개발사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ko-KR" sz="1200" u="none" cap="none" strike="noStrike"/>
                        <a:t>라이엇 </a:t>
                      </a:r>
                      <a:r>
                        <a:rPr b="0" lang="ko-KR" sz="12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게임즈(Riot Games)</a:t>
                      </a:r>
                      <a:endParaRPr b="0" sz="12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</a:tr>
              <a:tr h="485875">
                <a:tc rowSpan="8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개발 국가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ko-KR" sz="1200" u="none" cap="none" strike="noStrike"/>
                        <a:t>중국</a:t>
                      </a:r>
                      <a:endParaRPr b="0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587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장르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Multiplayer Online Battle Arena, 약칭: MOBA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</a:tr>
              <a:tr h="50342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발매일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북미(2009년 10월 27일)/한국(2011년 12월 4일)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587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플랫폼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Windows, macOS, GeForce NOW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</a:tr>
              <a:tr h="48587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엔진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ko-KR" sz="1200" u="none" cap="none" strike="noStrike"/>
                        <a:t>자체개발엔진</a:t>
                      </a:r>
                      <a:endParaRPr b="0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587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모드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/>
                        <a:t>다인용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</a:tr>
              <a:tr h="485875">
                <a:tc vMerge="1"/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             진행방식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1159900">
                <a:tc vMerge="1"/>
                <a:tc gridSpan="2">
                  <a:txBody>
                    <a:bodyPr/>
                    <a:lstStyle/>
                    <a:p>
                      <a:pPr indent="-285750" lvl="0" marL="28575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Char char="•"/>
                      </a:pPr>
                      <a:r>
                        <a:rPr lang="ko-KR" sz="1200" u="none" cap="none" strike="noStrike"/>
                        <a:t>5명이 5명의 챔피언을 선택하여, 상대방의 기지를 파괴하기 위해 전투를 벌이는 전략 게임입니다.</a:t>
                      </a:r>
                      <a:endParaRPr/>
                    </a:p>
                    <a:p>
                      <a:pPr indent="-209550" lvl="0" marL="28575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pic>
        <p:nvPicPr>
          <p:cNvPr id="154" name="Google Shape;15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120" y="3543979"/>
            <a:ext cx="3396846" cy="1331402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3"/>
          <p:cNvSpPr txBox="1"/>
          <p:nvPr/>
        </p:nvSpPr>
        <p:spPr>
          <a:xfrm>
            <a:off x="31561" y="89836"/>
            <a:ext cx="398057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좋아하는 게임 – 한유진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6" name="Google Shape;156;p13"/>
          <p:cNvSpPr txBox="1"/>
          <p:nvPr/>
        </p:nvSpPr>
        <p:spPr>
          <a:xfrm>
            <a:off x="10418758" y="289891"/>
            <a:ext cx="177324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[2. 좋아하는 게임]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4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162" name="Google Shape;162;p14"/>
          <p:cNvGraphicFramePr/>
          <p:nvPr/>
        </p:nvGraphicFramePr>
        <p:xfrm>
          <a:off x="555623" y="135684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{3BBFD041-B14B-4AB0-B90C-53B3E19D0EFF}</a:tableStyleId>
              </a:tblPr>
              <a:tblGrid>
                <a:gridCol w="3726400"/>
                <a:gridCol w="2090200"/>
                <a:gridCol w="5362575"/>
              </a:tblGrid>
              <a:tr h="485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b="1" lang="ko-KR" sz="1200" u="none" cap="none" strike="noStrike"/>
                        <a:t>비욘드 투 소울즈</a:t>
                      </a:r>
                      <a:endParaRPr b="1" sz="12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b="1" lang="ko-KR" sz="1200" u="none" cap="none" strike="noStrike"/>
                        <a:t>Beyond Two Souls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개발사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ko-KR" sz="1200" u="none" cap="none" strike="noStrike"/>
                        <a:t>퀀틱드림</a:t>
                      </a:r>
                      <a:endParaRPr b="0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</a:tr>
              <a:tr h="485875">
                <a:tc rowSpan="8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개발 국가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ko-KR" sz="1200" u="none" cap="none" strike="noStrike"/>
                        <a:t>프랑스</a:t>
                      </a:r>
                      <a:endParaRPr b="0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587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장르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lang="ko-KR" sz="1200" u="none" cap="none" strike="noStrike"/>
                        <a:t>인터렉티브 무비, 액션 어드벤처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</a:tr>
              <a:tr h="50342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발매일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lang="ko-KR" sz="1200" u="none" cap="none" strike="noStrike"/>
                        <a:t>PS3 2013년 10월 8일</a:t>
                      </a:r>
                      <a:endParaRPr b="0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587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플랫폼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lang="ko-KR" sz="1200" u="none" cap="none" strike="noStrike"/>
                        <a:t>PS, PC</a:t>
                      </a:r>
                      <a:endParaRPr b="0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</a:tr>
              <a:tr h="48587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엔진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ko-KR" sz="1200" u="none" cap="none" strike="noStrike"/>
                        <a:t>언리얼</a:t>
                      </a:r>
                      <a:endParaRPr b="0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587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게임 방식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i="0" lang="ko-KR" sz="1200" u="none" cap="none" strike="noStrik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주인공 조디와 미지의 존재인 에이든의 시점이 변경, </a:t>
                      </a:r>
                      <a:endParaRPr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i="0" lang="ko-KR" sz="1200" u="none" cap="none" strike="noStrik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서로 상호작용하면서 진행</a:t>
                      </a:r>
                      <a:endParaRPr sz="18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</a:tr>
              <a:tr h="485875">
                <a:tc vMerge="1"/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             줄거리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1159900">
                <a:tc vMerge="1"/>
                <a:tc gridSpan="2">
                  <a:txBody>
                    <a:bodyPr/>
                    <a:lstStyle/>
                    <a:p>
                      <a:pPr indent="-285750" lvl="0" marL="28575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Char char="•"/>
                      </a:pPr>
                      <a:r>
                        <a:rPr lang="ko-KR" sz="1200" u="none" cap="none" strike="noStrike"/>
                        <a:t>과거와 현재 미래 시점이 번갈아 가며 주인공 조디의 이야기를 그려냄</a:t>
                      </a:r>
                      <a:endParaRPr sz="1200" u="none" cap="none" strike="noStrike"/>
                    </a:p>
                    <a:p>
                      <a:pPr indent="-285750" lvl="0" marL="28575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Char char="•"/>
                      </a:pPr>
                      <a:r>
                        <a:rPr lang="ko-KR" sz="1200" u="none" cap="none" strike="noStrike"/>
                        <a:t>분기마다 플레이어의 선택, 조작에 따라 스토리가 변함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sp>
        <p:nvSpPr>
          <p:cNvPr id="163" name="Google Shape;163;p14"/>
          <p:cNvSpPr txBox="1"/>
          <p:nvPr/>
        </p:nvSpPr>
        <p:spPr>
          <a:xfrm>
            <a:off x="31561" y="89836"/>
            <a:ext cx="398057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좋아하는 게임 – 김수진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4" name="Google Shape;164;p14"/>
          <p:cNvSpPr txBox="1"/>
          <p:nvPr/>
        </p:nvSpPr>
        <p:spPr>
          <a:xfrm>
            <a:off x="10418758" y="289891"/>
            <a:ext cx="177324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[2. 좋아하는 게임]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https://t1.daumcdn.net/cfile/tistory/2617D73D5309E2D01E" id="165" name="Google Shape;16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9800" y="2546881"/>
            <a:ext cx="3122338" cy="3646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5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171" name="Google Shape;171;p15"/>
          <p:cNvGraphicFramePr/>
          <p:nvPr/>
        </p:nvGraphicFramePr>
        <p:xfrm>
          <a:off x="555623" y="135684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{3BBFD041-B14B-4AB0-B90C-53B3E19D0EFF}</a:tableStyleId>
              </a:tblPr>
              <a:tblGrid>
                <a:gridCol w="3726400"/>
                <a:gridCol w="2090200"/>
                <a:gridCol w="5362575"/>
              </a:tblGrid>
              <a:tr h="4858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b="1" lang="ko-KR" sz="1200" u="none" cap="none" strike="noStrike"/>
                        <a:t>고양이와 스프</a:t>
                      </a:r>
                      <a:endParaRPr b="1" sz="12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b="1" lang="ko-KR" sz="1200" u="none" cap="none" strike="noStrike"/>
                        <a:t>(Cats &amp; Soup)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개발사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ko-KR" sz="1200" u="none" cap="none" strike="noStrike"/>
                        <a:t>HIDEA</a:t>
                      </a:r>
                      <a:endParaRPr b="0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</a:tr>
              <a:tr h="485875">
                <a:tc rowSpan="8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개발 국가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ko-KR" sz="1200" u="none" cap="none" strike="noStrike"/>
                        <a:t>대한민국</a:t>
                      </a:r>
                      <a:endParaRPr b="0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587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장르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lang="ko-KR" sz="1200" u="none" cap="none" strike="noStrike"/>
                        <a:t>시뮬레이션 게임</a:t>
                      </a:r>
                      <a:endParaRPr b="0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</a:tr>
              <a:tr h="50342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발매일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lang="ko-KR" sz="1200" u="none" cap="none" strike="noStrike"/>
                        <a:t>Android 2021년 7월 30일 </a:t>
                      </a:r>
                      <a:endParaRPr b="0" sz="12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lang="ko-KR" sz="1200" u="none" cap="none" strike="noStrike"/>
                        <a:t>/ iOS 2021년 9월 15일</a:t>
                      </a:r>
                      <a:endParaRPr b="0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587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플랫폼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lang="ko-KR" sz="1200" u="none" cap="none" strike="noStrike"/>
                        <a:t>Android / iOS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</a:tr>
              <a:tr h="48587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엔진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ko-KR" sz="1200" u="none" cap="none" strike="noStrike"/>
                        <a:t>유니티</a:t>
                      </a:r>
                      <a:endParaRPr b="0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587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게임 방식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lang="ko-KR" sz="1200" u="none" cap="none" strike="noStrike"/>
                        <a:t>다양한 고양이가 숲에 모여 재료를 요리하여 판매하는 방식</a:t>
                      </a:r>
                      <a:endParaRPr b="0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</a:tr>
              <a:tr h="485875">
                <a:tc vMerge="1"/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             줄거리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1159900">
                <a:tc vMerge="1"/>
                <a:tc gridSpan="2">
                  <a:txBody>
                    <a:bodyPr/>
                    <a:lstStyle/>
                    <a:p>
                      <a:pPr indent="-285750" lvl="0" marL="28575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Char char="•"/>
                      </a:pPr>
                      <a:r>
                        <a:rPr lang="ko-KR" sz="1200" u="none" cap="none" strike="noStrike"/>
                        <a:t>고양이들이 스프나 주스, 볶음 등의 여러 음식을 만들고, 휴식을 취하는 것을 구경</a:t>
                      </a:r>
                      <a:endParaRPr sz="1200" u="none" cap="none" strike="noStrike"/>
                    </a:p>
                    <a:p>
                      <a:pPr indent="-285750" lvl="0" marL="28575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Char char="•"/>
                      </a:pPr>
                      <a:r>
                        <a:rPr lang="ko-KR" sz="1200" u="none" cap="none" strike="noStrike"/>
                        <a:t>화면을 탭 하면 게임의 조리 시설이 진행되면서 하단의 나무 선반에 완성된 요리가 나타난다. 이 완성된 요리를 탭 하면 판매가 진행되면서 게임 내의 골드를 획득하여 각종 시설들을 추가할 수 는 간단한 형태의 방치 게임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sp>
        <p:nvSpPr>
          <p:cNvPr id="172" name="Google Shape;172;p15"/>
          <p:cNvSpPr txBox="1"/>
          <p:nvPr/>
        </p:nvSpPr>
        <p:spPr>
          <a:xfrm>
            <a:off x="31561" y="89836"/>
            <a:ext cx="398057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좋아하는 게임 – 김수주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3" name="Google Shape;173;p15"/>
          <p:cNvSpPr txBox="1"/>
          <p:nvPr/>
        </p:nvSpPr>
        <p:spPr>
          <a:xfrm>
            <a:off x="10418758" y="289891"/>
            <a:ext cx="177324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[2. 좋아하는 게임]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74" name="Google Shape;17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8968" y="2990916"/>
            <a:ext cx="3154437" cy="2805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6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180" name="Google Shape;180;p16"/>
          <p:cNvGraphicFramePr/>
          <p:nvPr/>
        </p:nvGraphicFramePr>
        <p:xfrm>
          <a:off x="555623" y="135684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{3BBFD041-B14B-4AB0-B90C-53B3E19D0EFF}</a:tableStyleId>
              </a:tblPr>
              <a:tblGrid>
                <a:gridCol w="3726400"/>
                <a:gridCol w="2090200"/>
                <a:gridCol w="5362575"/>
              </a:tblGrid>
              <a:tr h="469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b="1" lang="ko-KR" sz="1200" u="none" cap="none" strike="noStrike"/>
                        <a:t>플레이투게더</a:t>
                      </a:r>
                      <a:endParaRPr b="1" sz="12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b="1" lang="ko-KR" sz="1200" u="none" cap="none" strike="noStrike"/>
                        <a:t>Play Together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개발사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ko-KR" sz="1200" u="none" cap="none" strike="noStrike"/>
                        <a:t>해긴</a:t>
                      </a:r>
                      <a:endParaRPr b="0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</a:tr>
              <a:tr h="469050">
                <a:tc rowSpan="8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t/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개발 국가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ko-KR" sz="1200" u="none" cap="none" strike="noStrike"/>
                        <a:t>대한민국</a:t>
                      </a:r>
                      <a:endParaRPr b="0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9050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장르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lang="ko-KR" sz="1200" u="none" cap="none" strike="noStrike"/>
                        <a:t>캐주얼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</a:tr>
              <a:tr h="48597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발매일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lang="ko-KR" sz="1200" u="none" cap="none" strike="noStrike"/>
                        <a:t>2021년 4월 13일</a:t>
                      </a:r>
                      <a:endParaRPr b="0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9050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플랫폼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lang="ko-KR" sz="1200" u="none" cap="none" strike="noStrike"/>
                        <a:t>안드로이드, IOS</a:t>
                      </a:r>
                      <a:endParaRPr b="0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</a:tr>
              <a:tr h="469050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엔진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ko-KR" sz="1200" u="none" cap="none" strike="noStrik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유니티</a:t>
                      </a:r>
                      <a:endParaRPr b="0" sz="12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94450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게임 방식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ko-KR" sz="12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메타버스형 모바일 게임이며 가상 세계 "카이아 섬"에서 다양한 콘텐츠를 경험 할 수 있습니다,​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ko-KR" sz="1200" u="none" cap="none" strike="noStrik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낚시, 채광, 수집, 미니 게임 등... 다양한 사람들과 소통하며 자율성이 높은 힐링 게임입니다.</a:t>
                      </a:r>
                      <a:endParaRPr b="0" i="0" sz="1200" u="none" cap="none" strike="noStrik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C4148">
                        <a:alpha val="20000"/>
                      </a:srgbClr>
                    </a:solidFill>
                  </a:tcPr>
                </a:tc>
              </a:tr>
              <a:tr h="469050">
                <a:tc vMerge="1"/>
                <a:tc grid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/>
                        <a:t>             줄거리</a:t>
                      </a:r>
                      <a:endParaRPr b="1"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1119725">
                <a:tc vMerge="1"/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cap="none" strike="noStrike"/>
                        <a:t>없음</a:t>
                      </a:r>
                      <a:endParaRPr sz="1200" u="none" cap="none" strike="noStrike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AD2D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C4148">
                          <a:alpha val="49803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sp>
        <p:nvSpPr>
          <p:cNvPr id="181" name="Google Shape;181;p16"/>
          <p:cNvSpPr txBox="1"/>
          <p:nvPr/>
        </p:nvSpPr>
        <p:spPr>
          <a:xfrm>
            <a:off x="31561" y="89836"/>
            <a:ext cx="398057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좋아하는 게임 – 정동균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2" name="Google Shape;182;p16"/>
          <p:cNvSpPr txBox="1"/>
          <p:nvPr/>
        </p:nvSpPr>
        <p:spPr>
          <a:xfrm>
            <a:off x="10418758" y="289891"/>
            <a:ext cx="177324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[2. 좋아하는 게임]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83" name="Google Shape;18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4859" y="2527211"/>
            <a:ext cx="3391311" cy="30521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"/>
          <p:cNvSpPr/>
          <p:nvPr/>
        </p:nvSpPr>
        <p:spPr>
          <a:xfrm>
            <a:off x="0" y="0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9" name="Google Shape;189;p17"/>
          <p:cNvSpPr txBox="1"/>
          <p:nvPr/>
        </p:nvSpPr>
        <p:spPr>
          <a:xfrm>
            <a:off x="1971571" y="1745642"/>
            <a:ext cx="90281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목차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90" name="Google Shape;190;p17"/>
          <p:cNvCxnSpPr/>
          <p:nvPr/>
        </p:nvCxnSpPr>
        <p:spPr>
          <a:xfrm>
            <a:off x="0" y="6672649"/>
            <a:ext cx="12192000" cy="0"/>
          </a:xfrm>
          <a:prstGeom prst="straightConnector1">
            <a:avLst/>
          </a:prstGeom>
          <a:noFill/>
          <a:ln cap="flat" cmpd="sng" w="9525">
            <a:solidFill>
              <a:srgbClr val="1C4148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1" name="Google Shape;191;p17"/>
          <p:cNvSpPr/>
          <p:nvPr/>
        </p:nvSpPr>
        <p:spPr>
          <a:xfrm>
            <a:off x="5758286" y="1390820"/>
            <a:ext cx="3084499" cy="42473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D0CECE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rgbClr val="D0CECE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메타버스 종류</a:t>
            </a:r>
            <a:endParaRPr b="1" sz="1800">
              <a:solidFill>
                <a:srgbClr val="D0CECE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D0CECE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rgbClr val="D0CECE"/>
                </a:solidFill>
                <a:latin typeface="Malgun Gothic"/>
                <a:ea typeface="Malgun Gothic"/>
                <a:cs typeface="Malgun Gothic"/>
                <a:sym typeface="Malgun Gothic"/>
              </a:rPr>
              <a:t>각자 좋아하는 게임</a:t>
            </a:r>
            <a:endParaRPr b="1" sz="1800">
              <a:solidFill>
                <a:srgbClr val="D0CECE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게임 vs 메타버스 차이점</a:t>
            </a:r>
            <a:endParaRPr b="1"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D0CECE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rgbClr val="D0CECE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 장치</a:t>
            </a:r>
            <a:endParaRPr b="1" sz="1800">
              <a:solidFill>
                <a:srgbClr val="D0CECE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D0CECE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rgbClr val="D0CECE"/>
                </a:solidFill>
                <a:latin typeface="Malgun Gothic"/>
                <a:ea typeface="Malgun Gothic"/>
                <a:cs typeface="Malgun Gothic"/>
                <a:sym typeface="Malgun Gothic"/>
              </a:rPr>
              <a:t>장치의 중요도</a:t>
            </a:r>
            <a:endParaRPr b="1" sz="1800">
              <a:solidFill>
                <a:srgbClr val="D0CECE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포트나이트 배틀로얄 챕터 4 시즌 1 소개" id="196" name="Google Shape;19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99585" y="5774444"/>
            <a:ext cx="1850563" cy="1040942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18"/>
          <p:cNvSpPr/>
          <p:nvPr/>
        </p:nvSpPr>
        <p:spPr>
          <a:xfrm>
            <a:off x="6858000" y="2302518"/>
            <a:ext cx="4076650" cy="341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‘가공, 추상’을 뜻하는 그리스어 메타(Meta)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+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‘현실 세계’를 뜻하는 유니버스(Universe)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현실세계의 나를 대신하는 아바타를 통해 가상의 공간에서 현실과 상호 작용하며 사회적, 문화적, 경제적 활동이 가능한 3차원 가상세계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8" name="Google Shape;198;p18"/>
          <p:cNvSpPr/>
          <p:nvPr/>
        </p:nvSpPr>
        <p:spPr>
          <a:xfrm>
            <a:off x="959626" y="2209029"/>
            <a:ext cx="4335045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인터넷이나 기타 네트워크를 통해 실시간으로 하는 멀티 플레이 비디오 게임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 컴퓨터, 휴대전화, 휴대용 게임기 등 다양한 기기에서 각자 다양한 장르 지원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ex) AOS, TRPG, MMORPG, MMOFPS, RTS, FPS, TPS 등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99" name="Google Shape;199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08407" y="5769147"/>
            <a:ext cx="1849593" cy="10245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16259" y="5769147"/>
            <a:ext cx="1664945" cy="1024582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8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2" name="Google Shape;202;p18"/>
          <p:cNvSpPr txBox="1"/>
          <p:nvPr/>
        </p:nvSpPr>
        <p:spPr>
          <a:xfrm>
            <a:off x="31561" y="89836"/>
            <a:ext cx="307648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메타 버스 vs 게임</a:t>
            </a:r>
            <a:endParaRPr/>
          </a:p>
        </p:txBody>
      </p:sp>
      <p:sp>
        <p:nvSpPr>
          <p:cNvPr id="203" name="Google Shape;203;p18"/>
          <p:cNvSpPr/>
          <p:nvPr/>
        </p:nvSpPr>
        <p:spPr>
          <a:xfrm>
            <a:off x="6491488" y="1591075"/>
            <a:ext cx="4784393" cy="4584700"/>
          </a:xfrm>
          <a:prstGeom prst="bracketPair">
            <a:avLst/>
          </a:prstGeom>
          <a:noFill/>
          <a:ln cap="flat" cmpd="sng" w="38100">
            <a:solidFill>
              <a:srgbClr val="1C4148">
                <a:alpha val="2784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4" name="Google Shape;204;p18"/>
          <p:cNvSpPr/>
          <p:nvPr/>
        </p:nvSpPr>
        <p:spPr>
          <a:xfrm>
            <a:off x="673609" y="1591075"/>
            <a:ext cx="4784393" cy="4584700"/>
          </a:xfrm>
          <a:prstGeom prst="bracketPair">
            <a:avLst/>
          </a:prstGeom>
          <a:noFill/>
          <a:ln cap="flat" cmpd="sng" w="38100">
            <a:solidFill>
              <a:srgbClr val="1C4148">
                <a:alpha val="4980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5" name="Google Shape;205;p18"/>
          <p:cNvSpPr txBox="1"/>
          <p:nvPr/>
        </p:nvSpPr>
        <p:spPr>
          <a:xfrm>
            <a:off x="9516268" y="298566"/>
            <a:ext cx="267573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[3. 메타버스 vs 게임 차이점]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6" name="Google Shape;206;p18"/>
          <p:cNvSpPr txBox="1"/>
          <p:nvPr/>
        </p:nvSpPr>
        <p:spPr>
          <a:xfrm>
            <a:off x="7811733" y="1333174"/>
            <a:ext cx="216918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“메타버스”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7" name="Google Shape;207;p18"/>
          <p:cNvSpPr txBox="1"/>
          <p:nvPr/>
        </p:nvSpPr>
        <p:spPr>
          <a:xfrm>
            <a:off x="2427277" y="1299760"/>
            <a:ext cx="139974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“게임”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9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3" name="Google Shape;213;p19"/>
          <p:cNvSpPr txBox="1"/>
          <p:nvPr/>
        </p:nvSpPr>
        <p:spPr>
          <a:xfrm>
            <a:off x="31561" y="89836"/>
            <a:ext cx="428033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메타 버스 vs 게임 차이점</a:t>
            </a:r>
            <a:endParaRPr/>
          </a:p>
        </p:txBody>
      </p:sp>
      <p:sp>
        <p:nvSpPr>
          <p:cNvPr id="214" name="Google Shape;214;p19"/>
          <p:cNvSpPr txBox="1"/>
          <p:nvPr/>
        </p:nvSpPr>
        <p:spPr>
          <a:xfrm>
            <a:off x="9516268" y="298566"/>
            <a:ext cx="267573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[3. 메타버스 vs 게임 차이점]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5" name="Google Shape;215;p19"/>
          <p:cNvSpPr/>
          <p:nvPr/>
        </p:nvSpPr>
        <p:spPr>
          <a:xfrm>
            <a:off x="7089165" y="1591075"/>
            <a:ext cx="4391333" cy="4584700"/>
          </a:xfrm>
          <a:prstGeom prst="bracketPair">
            <a:avLst/>
          </a:prstGeom>
          <a:noFill/>
          <a:ln cap="flat" cmpd="sng" w="38100">
            <a:solidFill>
              <a:srgbClr val="1C4148">
                <a:alpha val="2784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6" name="Google Shape;216;p19"/>
          <p:cNvSpPr/>
          <p:nvPr/>
        </p:nvSpPr>
        <p:spPr>
          <a:xfrm>
            <a:off x="673609" y="1591075"/>
            <a:ext cx="4391333" cy="4584700"/>
          </a:xfrm>
          <a:prstGeom prst="bracketPair">
            <a:avLst/>
          </a:prstGeom>
          <a:noFill/>
          <a:ln cap="flat" cmpd="sng" w="38100">
            <a:solidFill>
              <a:srgbClr val="1C4148">
                <a:alpha val="4980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7" name="Google Shape;217;p19"/>
          <p:cNvSpPr txBox="1"/>
          <p:nvPr/>
        </p:nvSpPr>
        <p:spPr>
          <a:xfrm>
            <a:off x="8200239" y="1321453"/>
            <a:ext cx="216918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“메타버스”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8" name="Google Shape;218;p19"/>
          <p:cNvSpPr/>
          <p:nvPr/>
        </p:nvSpPr>
        <p:spPr>
          <a:xfrm>
            <a:off x="7467768" y="3217042"/>
            <a:ext cx="366865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유저가 새로운 게임 제작 가능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다른 유저와 같이 사용 가능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9" name="Google Shape;219;p19"/>
          <p:cNvSpPr txBox="1"/>
          <p:nvPr/>
        </p:nvSpPr>
        <p:spPr>
          <a:xfrm>
            <a:off x="2169403" y="1294649"/>
            <a:ext cx="139974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“게임”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0" name="Google Shape;220;p19"/>
          <p:cNvSpPr/>
          <p:nvPr/>
        </p:nvSpPr>
        <p:spPr>
          <a:xfrm>
            <a:off x="5385709" y="2075958"/>
            <a:ext cx="142058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유저의 개입</a:t>
            </a:r>
            <a:endParaRPr b="1"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1" name="Google Shape;221;p19"/>
          <p:cNvSpPr/>
          <p:nvPr/>
        </p:nvSpPr>
        <p:spPr>
          <a:xfrm>
            <a:off x="5385710" y="3207115"/>
            <a:ext cx="142058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컨텐츠 제작</a:t>
            </a:r>
            <a:endParaRPr b="1"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2" name="Google Shape;222;p19"/>
          <p:cNvSpPr/>
          <p:nvPr/>
        </p:nvSpPr>
        <p:spPr>
          <a:xfrm>
            <a:off x="5657419" y="4375219"/>
            <a:ext cx="87716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수익화</a:t>
            </a:r>
            <a:endParaRPr b="1"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3" name="Google Shape;223;p19"/>
          <p:cNvSpPr/>
          <p:nvPr/>
        </p:nvSpPr>
        <p:spPr>
          <a:xfrm>
            <a:off x="5385710" y="5535876"/>
            <a:ext cx="142058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플랫폼 변경</a:t>
            </a:r>
            <a:endParaRPr b="1"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4" name="Google Shape;224;p19"/>
          <p:cNvSpPr/>
          <p:nvPr/>
        </p:nvSpPr>
        <p:spPr>
          <a:xfrm>
            <a:off x="7467768" y="1982104"/>
            <a:ext cx="3668654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유저가 직접 디자인 &amp; 제작한 요소가 게임 속에 반영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다른 유저에게 판매 가능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5" name="Google Shape;225;p19"/>
          <p:cNvSpPr/>
          <p:nvPr/>
        </p:nvSpPr>
        <p:spPr>
          <a:xfrm>
            <a:off x="7467768" y="4277711"/>
            <a:ext cx="3668654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중개 플랫폼 필요 X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게임 사에서 재화의 가치 인정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1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원할 때 정해진 가치로 교환 가능</a:t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6" name="Google Shape;226;p19"/>
          <p:cNvSpPr/>
          <p:nvPr/>
        </p:nvSpPr>
        <p:spPr>
          <a:xfrm>
            <a:off x="7467768" y="5506381"/>
            <a:ext cx="366865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N : N 구조</a:t>
            </a:r>
            <a:endParaRPr/>
          </a:p>
        </p:txBody>
      </p:sp>
      <p:sp>
        <p:nvSpPr>
          <p:cNvPr id="227" name="Google Shape;227;p19"/>
          <p:cNvSpPr/>
          <p:nvPr/>
        </p:nvSpPr>
        <p:spPr>
          <a:xfrm>
            <a:off x="1150791" y="3217042"/>
            <a:ext cx="366865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제작된 컨텐츠만 수행 가능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8" name="Google Shape;228;p19"/>
          <p:cNvSpPr/>
          <p:nvPr/>
        </p:nvSpPr>
        <p:spPr>
          <a:xfrm>
            <a:off x="1150791" y="2085340"/>
            <a:ext cx="366865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제작자가 제작한 프로그램 내에서 캐릭터가 활동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9" name="Google Shape;229;p19"/>
          <p:cNvSpPr/>
          <p:nvPr/>
        </p:nvSpPr>
        <p:spPr>
          <a:xfrm>
            <a:off x="1150791" y="4277711"/>
            <a:ext cx="366865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중개 플랫폼 필요 O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게임 사에서 재화 가치 보장 X</a:t>
            </a:r>
            <a:endParaRPr/>
          </a:p>
        </p:txBody>
      </p:sp>
      <p:sp>
        <p:nvSpPr>
          <p:cNvPr id="230" name="Google Shape;230;p19"/>
          <p:cNvSpPr/>
          <p:nvPr/>
        </p:nvSpPr>
        <p:spPr>
          <a:xfrm>
            <a:off x="1150791" y="5506381"/>
            <a:ext cx="366865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1(게임 제작사) : N(사용자) 구조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"/>
          <p:cNvSpPr/>
          <p:nvPr/>
        </p:nvSpPr>
        <p:spPr>
          <a:xfrm>
            <a:off x="0" y="0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" name="Google Shape;36;p2"/>
          <p:cNvSpPr txBox="1"/>
          <p:nvPr/>
        </p:nvSpPr>
        <p:spPr>
          <a:xfrm>
            <a:off x="1971571" y="1745642"/>
            <a:ext cx="90281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목차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7" name="Google Shape;37;p2"/>
          <p:cNvCxnSpPr/>
          <p:nvPr/>
        </p:nvCxnSpPr>
        <p:spPr>
          <a:xfrm>
            <a:off x="0" y="6672649"/>
            <a:ext cx="12192000" cy="0"/>
          </a:xfrm>
          <a:prstGeom prst="straightConnector1">
            <a:avLst/>
          </a:prstGeom>
          <a:noFill/>
          <a:ln cap="flat" cmpd="sng" w="9525">
            <a:solidFill>
              <a:srgbClr val="1C4148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8" name="Google Shape;38;p2"/>
          <p:cNvSpPr/>
          <p:nvPr/>
        </p:nvSpPr>
        <p:spPr>
          <a:xfrm>
            <a:off x="5758286" y="1390820"/>
            <a:ext cx="3084499" cy="42473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메타버스 종류</a:t>
            </a:r>
            <a:endParaRPr b="1"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D0CECE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rgbClr val="D0CECE"/>
                </a:solidFill>
                <a:latin typeface="Malgun Gothic"/>
                <a:ea typeface="Malgun Gothic"/>
                <a:cs typeface="Malgun Gothic"/>
                <a:sym typeface="Malgun Gothic"/>
              </a:rPr>
              <a:t>각자 좋아하는 게임</a:t>
            </a:r>
            <a:endParaRPr b="1" sz="1800">
              <a:solidFill>
                <a:srgbClr val="D0CECE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D0CECE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rgbClr val="D0CECE"/>
                </a:solidFill>
                <a:latin typeface="Malgun Gothic"/>
                <a:ea typeface="Malgun Gothic"/>
                <a:cs typeface="Malgun Gothic"/>
                <a:sym typeface="Malgun Gothic"/>
              </a:rPr>
              <a:t>게임 vs 메타버스 차이점</a:t>
            </a:r>
            <a:endParaRPr b="1" sz="1800">
              <a:solidFill>
                <a:srgbClr val="D0CECE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D0CECE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rgbClr val="D0CECE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 장치</a:t>
            </a:r>
            <a:endParaRPr b="1" sz="1800">
              <a:solidFill>
                <a:srgbClr val="D0CECE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D0CECE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rgbClr val="D0CECE"/>
                </a:solidFill>
                <a:latin typeface="Malgun Gothic"/>
                <a:ea typeface="Malgun Gothic"/>
                <a:cs typeface="Malgun Gothic"/>
                <a:sym typeface="Malgun Gothic"/>
              </a:rPr>
              <a:t>장치의 중요도</a:t>
            </a:r>
            <a:endParaRPr b="1" sz="1800">
              <a:solidFill>
                <a:srgbClr val="D0CECE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31528" y="5569948"/>
            <a:ext cx="1609654" cy="1225259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0"/>
          <p:cNvSpPr/>
          <p:nvPr/>
        </p:nvSpPr>
        <p:spPr>
          <a:xfrm>
            <a:off x="937517" y="2538978"/>
            <a:ext cx="3863511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단방향</a:t>
            </a:r>
            <a:endParaRPr sz="180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(가상현실 속 다양한 상황을 1인칭으로 체험)</a:t>
            </a:r>
            <a:endParaRPr/>
          </a:p>
        </p:txBody>
      </p:sp>
      <p:sp>
        <p:nvSpPr>
          <p:cNvPr id="237" name="Google Shape;237;p20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8" name="Google Shape;238;p20"/>
          <p:cNvSpPr txBox="1"/>
          <p:nvPr/>
        </p:nvSpPr>
        <p:spPr>
          <a:xfrm>
            <a:off x="31561" y="89836"/>
            <a:ext cx="913743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[참고]메타 버스 vs 가상현실(VR) 증강현실(AR) 차이점</a:t>
            </a:r>
            <a:endParaRPr/>
          </a:p>
        </p:txBody>
      </p:sp>
      <p:sp>
        <p:nvSpPr>
          <p:cNvPr id="239" name="Google Shape;239;p20"/>
          <p:cNvSpPr/>
          <p:nvPr/>
        </p:nvSpPr>
        <p:spPr>
          <a:xfrm>
            <a:off x="7089165" y="1591075"/>
            <a:ext cx="4391333" cy="4584700"/>
          </a:xfrm>
          <a:prstGeom prst="bracketPair">
            <a:avLst/>
          </a:prstGeom>
          <a:noFill/>
          <a:ln cap="flat" cmpd="sng" w="38100">
            <a:solidFill>
              <a:srgbClr val="1C4148">
                <a:alpha val="2784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0" name="Google Shape;240;p20"/>
          <p:cNvSpPr/>
          <p:nvPr/>
        </p:nvSpPr>
        <p:spPr>
          <a:xfrm>
            <a:off x="673609" y="1591075"/>
            <a:ext cx="4391333" cy="4584700"/>
          </a:xfrm>
          <a:prstGeom prst="bracketPair">
            <a:avLst/>
          </a:prstGeom>
          <a:noFill/>
          <a:ln cap="flat" cmpd="sng" w="38100">
            <a:solidFill>
              <a:srgbClr val="1C4148">
                <a:alpha val="4980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1" name="Google Shape;241;p20"/>
          <p:cNvSpPr txBox="1"/>
          <p:nvPr/>
        </p:nvSpPr>
        <p:spPr>
          <a:xfrm>
            <a:off x="8200239" y="1321453"/>
            <a:ext cx="216918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“메타버스”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20"/>
          <p:cNvSpPr/>
          <p:nvPr/>
        </p:nvSpPr>
        <p:spPr>
          <a:xfrm>
            <a:off x="7450503" y="2538978"/>
            <a:ext cx="3668654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양방향</a:t>
            </a: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(가상현실 속 상황을 다른 사람들과 소통하며 참여 가능)</a:t>
            </a:r>
            <a:endParaRPr/>
          </a:p>
        </p:txBody>
      </p:sp>
      <p:sp>
        <p:nvSpPr>
          <p:cNvPr id="243" name="Google Shape;243;p20"/>
          <p:cNvSpPr txBox="1"/>
          <p:nvPr/>
        </p:nvSpPr>
        <p:spPr>
          <a:xfrm>
            <a:off x="1294164" y="1294649"/>
            <a:ext cx="315022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“가상/증강현실”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20"/>
          <p:cNvSpPr/>
          <p:nvPr/>
        </p:nvSpPr>
        <p:spPr>
          <a:xfrm>
            <a:off x="5657418" y="2872375"/>
            <a:ext cx="87716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방향성</a:t>
            </a:r>
            <a:endParaRPr b="1"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5" name="Google Shape;245;p20"/>
          <p:cNvSpPr/>
          <p:nvPr/>
        </p:nvSpPr>
        <p:spPr>
          <a:xfrm>
            <a:off x="5238223" y="4422359"/>
            <a:ext cx="165141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공간의 확장성</a:t>
            </a:r>
            <a:endParaRPr b="1"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6" name="Google Shape;246;p20"/>
          <p:cNvSpPr/>
          <p:nvPr/>
        </p:nvSpPr>
        <p:spPr>
          <a:xfrm>
            <a:off x="7298811" y="4425050"/>
            <a:ext cx="4006568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끝없이 확장되는 오픈 월드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(회사 내 모든 사람이 재택근무를 하며 가상 사무실로 출근)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(메타 버스로 실시간으로 콘서트 참석)</a:t>
            </a:r>
            <a:endParaRPr/>
          </a:p>
        </p:txBody>
      </p:sp>
      <p:sp>
        <p:nvSpPr>
          <p:cNvPr id="247" name="Google Shape;247;p20"/>
          <p:cNvSpPr/>
          <p:nvPr/>
        </p:nvSpPr>
        <p:spPr>
          <a:xfrm>
            <a:off x="1269314" y="4422359"/>
            <a:ext cx="319991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제한된 공간에서 규정된 활동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8" name="Google Shape;248;p20"/>
          <p:cNvSpPr txBox="1"/>
          <p:nvPr/>
        </p:nvSpPr>
        <p:spPr>
          <a:xfrm>
            <a:off x="9516268" y="298566"/>
            <a:ext cx="267573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[3. 메타버스 vs 게임 차이점]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/>
          <p:nvPr/>
        </p:nvSpPr>
        <p:spPr>
          <a:xfrm>
            <a:off x="0" y="0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4" name="Google Shape;254;p21"/>
          <p:cNvSpPr txBox="1"/>
          <p:nvPr/>
        </p:nvSpPr>
        <p:spPr>
          <a:xfrm>
            <a:off x="1971571" y="1745642"/>
            <a:ext cx="90281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목차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55" name="Google Shape;255;p21"/>
          <p:cNvCxnSpPr/>
          <p:nvPr/>
        </p:nvCxnSpPr>
        <p:spPr>
          <a:xfrm>
            <a:off x="0" y="6672649"/>
            <a:ext cx="12192000" cy="0"/>
          </a:xfrm>
          <a:prstGeom prst="straightConnector1">
            <a:avLst/>
          </a:prstGeom>
          <a:noFill/>
          <a:ln cap="flat" cmpd="sng" w="9525">
            <a:solidFill>
              <a:srgbClr val="1C4148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56" name="Google Shape;256;p21"/>
          <p:cNvSpPr/>
          <p:nvPr/>
        </p:nvSpPr>
        <p:spPr>
          <a:xfrm>
            <a:off x="5758286" y="1390820"/>
            <a:ext cx="3084499" cy="42473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D0CECE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rgbClr val="D0CECE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메타버스 종류</a:t>
            </a:r>
            <a:endParaRPr b="1" sz="1800">
              <a:solidFill>
                <a:srgbClr val="D0CECE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D0CECE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rgbClr val="D0CECE"/>
                </a:solidFill>
                <a:latin typeface="Malgun Gothic"/>
                <a:ea typeface="Malgun Gothic"/>
                <a:cs typeface="Malgun Gothic"/>
                <a:sym typeface="Malgun Gothic"/>
              </a:rPr>
              <a:t>각자 좋아하는 게임</a:t>
            </a:r>
            <a:endParaRPr b="1" sz="1800">
              <a:solidFill>
                <a:srgbClr val="D0CECE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D0CECE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rgbClr val="D0CECE"/>
                </a:solidFill>
                <a:latin typeface="Malgun Gothic"/>
                <a:ea typeface="Malgun Gothic"/>
                <a:cs typeface="Malgun Gothic"/>
                <a:sym typeface="Malgun Gothic"/>
              </a:rPr>
              <a:t>게임 vs 메타버스 차이점</a:t>
            </a:r>
            <a:endParaRPr b="1" sz="1800">
              <a:solidFill>
                <a:srgbClr val="D0CECE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 장치</a:t>
            </a:r>
            <a:endParaRPr b="1"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D0CECE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rgbClr val="D0CECE"/>
                </a:solidFill>
                <a:latin typeface="Malgun Gothic"/>
                <a:ea typeface="Malgun Gothic"/>
                <a:cs typeface="Malgun Gothic"/>
                <a:sym typeface="Malgun Gothic"/>
              </a:rPr>
              <a:t>장치의 중요도</a:t>
            </a:r>
            <a:endParaRPr b="1" sz="1800">
              <a:solidFill>
                <a:srgbClr val="D0CECE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2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2" name="Google Shape;262;p22"/>
          <p:cNvSpPr txBox="1"/>
          <p:nvPr/>
        </p:nvSpPr>
        <p:spPr>
          <a:xfrm>
            <a:off x="31561" y="89836"/>
            <a:ext cx="436369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 시스템의 5대 장치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3" name="Google Shape;263;p22"/>
          <p:cNvSpPr txBox="1"/>
          <p:nvPr/>
        </p:nvSpPr>
        <p:spPr>
          <a:xfrm>
            <a:off x="10604840" y="298566"/>
            <a:ext cx="158088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[4. 컴퓨터 장치]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4" name="Google Shape;264;p22"/>
          <p:cNvSpPr/>
          <p:nvPr/>
        </p:nvSpPr>
        <p:spPr>
          <a:xfrm>
            <a:off x="4064399" y="2814271"/>
            <a:ext cx="1218279" cy="392141"/>
          </a:xfrm>
          <a:prstGeom prst="flowChartAlternateProcess">
            <a:avLst/>
          </a:prstGeom>
          <a:gradFill>
            <a:gsLst>
              <a:gs pos="0">
                <a:srgbClr val="2968A2"/>
              </a:gs>
              <a:gs pos="48000">
                <a:srgbClr val="5F9DD6"/>
              </a:gs>
              <a:gs pos="100000">
                <a:srgbClr val="9CC2E5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rPr>
              <a:t>제어장치</a:t>
            </a:r>
            <a:endParaRPr b="1" sz="1800">
              <a:solidFill>
                <a:srgbClr val="26262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5" name="Google Shape;265;p22">
            <a:hlinkClick action="ppaction://hlinksldjump" r:id="rId3"/>
          </p:cNvPr>
          <p:cNvSpPr/>
          <p:nvPr/>
        </p:nvSpPr>
        <p:spPr>
          <a:xfrm>
            <a:off x="442979" y="4431209"/>
            <a:ext cx="2151530" cy="672353"/>
          </a:xfrm>
          <a:prstGeom prst="flowChartAlternateProcess">
            <a:avLst/>
          </a:prstGeom>
          <a:gradFill>
            <a:gsLst>
              <a:gs pos="0">
                <a:srgbClr val="2968A2"/>
              </a:gs>
              <a:gs pos="48000">
                <a:srgbClr val="5F9DD6"/>
              </a:gs>
              <a:gs pos="100000">
                <a:srgbClr val="9CC2E5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40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rPr>
              <a:t>입력장치</a:t>
            </a:r>
            <a:r>
              <a:rPr lang="ko-KR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(₁)</a:t>
            </a:r>
            <a:endParaRPr b="1" sz="1200">
              <a:solidFill>
                <a:srgbClr val="26262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6" name="Google Shape;266;p22">
            <a:hlinkClick action="ppaction://hlinksldjump" r:id="rId4"/>
          </p:cNvPr>
          <p:cNvSpPr/>
          <p:nvPr/>
        </p:nvSpPr>
        <p:spPr>
          <a:xfrm>
            <a:off x="4300051" y="4431209"/>
            <a:ext cx="2151530" cy="672353"/>
          </a:xfrm>
          <a:prstGeom prst="flowChartAlternateProcess">
            <a:avLst/>
          </a:prstGeom>
          <a:gradFill>
            <a:gsLst>
              <a:gs pos="0">
                <a:srgbClr val="2968A2"/>
              </a:gs>
              <a:gs pos="48000">
                <a:srgbClr val="5F9DD6"/>
              </a:gs>
              <a:gs pos="100000">
                <a:srgbClr val="9CC2E5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40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기억장치 </a:t>
            </a:r>
            <a:r>
              <a:rPr lang="ko-KR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⑶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7" name="Google Shape;267;p22">
            <a:hlinkClick action="ppaction://hlinksldjump" r:id="rId5"/>
          </p:cNvPr>
          <p:cNvSpPr/>
          <p:nvPr/>
        </p:nvSpPr>
        <p:spPr>
          <a:xfrm>
            <a:off x="8364468" y="4432877"/>
            <a:ext cx="2151530" cy="672353"/>
          </a:xfrm>
          <a:prstGeom prst="flowChartAlternateProcess">
            <a:avLst/>
          </a:prstGeom>
          <a:gradFill>
            <a:gsLst>
              <a:gs pos="0">
                <a:srgbClr val="2968A2"/>
              </a:gs>
              <a:gs pos="48000">
                <a:srgbClr val="5F9DD6"/>
              </a:gs>
              <a:gs pos="100000">
                <a:srgbClr val="9CC2E5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40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rPr>
              <a:t>출력장치 </a:t>
            </a:r>
            <a:r>
              <a:rPr lang="ko-KR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⑷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8" name="Google Shape;268;p22">
            <a:hlinkClick action="ppaction://hlinksldjump" r:id="rId6"/>
          </p:cNvPr>
          <p:cNvSpPr/>
          <p:nvPr/>
        </p:nvSpPr>
        <p:spPr>
          <a:xfrm>
            <a:off x="8364468" y="5662134"/>
            <a:ext cx="2151530" cy="672353"/>
          </a:xfrm>
          <a:prstGeom prst="flowChartAlternateProcess">
            <a:avLst/>
          </a:prstGeom>
          <a:gradFill>
            <a:gsLst>
              <a:gs pos="0">
                <a:srgbClr val="2968A2"/>
              </a:gs>
              <a:gs pos="48000">
                <a:srgbClr val="5F9DD6"/>
              </a:gs>
              <a:gs pos="100000">
                <a:srgbClr val="9CC2E5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40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rPr>
              <a:t>통신장치 </a:t>
            </a:r>
            <a:r>
              <a:rPr lang="ko-KR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⑸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9" name="Google Shape;269;p22"/>
          <p:cNvSpPr/>
          <p:nvPr/>
        </p:nvSpPr>
        <p:spPr>
          <a:xfrm rot="-5400000">
            <a:off x="5305075" y="3840622"/>
            <a:ext cx="506569" cy="154546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70A5DA"/>
              </a:gs>
              <a:gs pos="50000">
                <a:srgbClr val="539BDB"/>
              </a:gs>
              <a:gs pos="100000">
                <a:srgbClr val="4288C8"/>
              </a:gs>
            </a:gsLst>
            <a:lin ang="5400000" scaled="0"/>
          </a:gradFill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0" name="Google Shape;270;p22"/>
          <p:cNvSpPr/>
          <p:nvPr/>
        </p:nvSpPr>
        <p:spPr>
          <a:xfrm rot="5400000">
            <a:off x="5008013" y="3840623"/>
            <a:ext cx="506569" cy="154546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70A5DA"/>
              </a:gs>
              <a:gs pos="50000">
                <a:srgbClr val="539BDB"/>
              </a:gs>
              <a:gs pos="100000">
                <a:srgbClr val="4288C8"/>
              </a:gs>
            </a:gsLst>
            <a:lin ang="5400000" scaled="0"/>
          </a:gradFill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1" name="Google Shape;271;p22"/>
          <p:cNvSpPr/>
          <p:nvPr/>
        </p:nvSpPr>
        <p:spPr>
          <a:xfrm>
            <a:off x="10847231" y="2476986"/>
            <a:ext cx="506569" cy="154546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70A5DA"/>
              </a:gs>
              <a:gs pos="50000">
                <a:srgbClr val="539BDB"/>
              </a:gs>
              <a:gs pos="100000">
                <a:srgbClr val="4288C8"/>
              </a:gs>
            </a:gsLst>
            <a:lin ang="5400000" scaled="0"/>
          </a:gradFill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2" name="Google Shape;272;p22"/>
          <p:cNvSpPr txBox="1"/>
          <p:nvPr/>
        </p:nvSpPr>
        <p:spPr>
          <a:xfrm>
            <a:off x="10515998" y="2763295"/>
            <a:ext cx="120377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명령어 흐름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3" name="Google Shape;273;p22"/>
          <p:cNvSpPr/>
          <p:nvPr/>
        </p:nvSpPr>
        <p:spPr>
          <a:xfrm>
            <a:off x="3181777" y="4808000"/>
            <a:ext cx="506569" cy="154546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70A5DA"/>
              </a:gs>
              <a:gs pos="50000">
                <a:srgbClr val="539BDB"/>
              </a:gs>
              <a:gs pos="100000">
                <a:srgbClr val="4288C8"/>
              </a:gs>
            </a:gsLst>
            <a:lin ang="5400000" scaled="0"/>
          </a:gradFill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4" name="Google Shape;274;p22"/>
          <p:cNvSpPr/>
          <p:nvPr/>
        </p:nvSpPr>
        <p:spPr>
          <a:xfrm>
            <a:off x="3181776" y="4607510"/>
            <a:ext cx="506569" cy="154546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00" scaled="0"/>
          </a:gradFill>
          <a:ln cap="flat" cmpd="sng" w="952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7CAAC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5" name="Google Shape;275;p22"/>
          <p:cNvSpPr/>
          <p:nvPr/>
        </p:nvSpPr>
        <p:spPr>
          <a:xfrm>
            <a:off x="6745214" y="4607510"/>
            <a:ext cx="1031987" cy="20049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00" scaled="0"/>
          </a:gradFill>
          <a:ln cap="flat" cmpd="sng" w="952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7CAAC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6" name="Google Shape;276;p22"/>
          <p:cNvSpPr/>
          <p:nvPr/>
        </p:nvSpPr>
        <p:spPr>
          <a:xfrm>
            <a:off x="10847230" y="1672730"/>
            <a:ext cx="506569" cy="154546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00" scaled="0"/>
          </a:gradFill>
          <a:ln cap="flat" cmpd="sng" w="952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7CAAC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7" name="Google Shape;277;p22"/>
          <p:cNvSpPr txBox="1"/>
          <p:nvPr/>
        </p:nvSpPr>
        <p:spPr>
          <a:xfrm>
            <a:off x="10515998" y="1959039"/>
            <a:ext cx="120377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 흐름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8" name="Google Shape;278;p22"/>
          <p:cNvSpPr/>
          <p:nvPr/>
        </p:nvSpPr>
        <p:spPr>
          <a:xfrm rot="10800000">
            <a:off x="768348" y="2454142"/>
            <a:ext cx="2422546" cy="1079203"/>
          </a:xfrm>
          <a:prstGeom prst="leftUpArrow">
            <a:avLst/>
          </a:prstGeom>
          <a:gradFill>
            <a:gsLst>
              <a:gs pos="0">
                <a:srgbClr val="7FB75F"/>
              </a:gs>
              <a:gs pos="50000">
                <a:srgbClr val="6EB141"/>
              </a:gs>
              <a:gs pos="100000">
                <a:srgbClr val="5FA134"/>
              </a:gs>
            </a:gsLst>
            <a:lin ang="5400000" scaled="0"/>
          </a:gradFill>
          <a:ln cap="flat" cmpd="sng" w="952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9" name="Google Shape;279;p22"/>
          <p:cNvSpPr/>
          <p:nvPr/>
        </p:nvSpPr>
        <p:spPr>
          <a:xfrm flipH="1" rot="10800000">
            <a:off x="7777201" y="2464564"/>
            <a:ext cx="2422546" cy="1264514"/>
          </a:xfrm>
          <a:prstGeom prst="leftUpArrow">
            <a:avLst/>
          </a:prstGeom>
          <a:gradFill>
            <a:gsLst>
              <a:gs pos="0">
                <a:srgbClr val="7FB75F"/>
              </a:gs>
              <a:gs pos="50000">
                <a:srgbClr val="6EB141"/>
              </a:gs>
              <a:gs pos="100000">
                <a:srgbClr val="5FA134"/>
              </a:gs>
            </a:gsLst>
            <a:lin ang="5400000" scaled="0"/>
          </a:gradFill>
          <a:ln cap="flat" cmpd="sng" w="952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7CAAC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0" name="Google Shape;280;p22"/>
          <p:cNvSpPr/>
          <p:nvPr/>
        </p:nvSpPr>
        <p:spPr>
          <a:xfrm>
            <a:off x="10864602" y="3378799"/>
            <a:ext cx="506569" cy="154546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7FB75F"/>
              </a:gs>
              <a:gs pos="50000">
                <a:srgbClr val="6EB141"/>
              </a:gs>
              <a:gs pos="100000">
                <a:srgbClr val="5FA134"/>
              </a:gs>
            </a:gsLst>
            <a:lin ang="5400000" scaled="0"/>
          </a:gradFill>
          <a:ln cap="flat" cmpd="sng" w="952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1" name="Google Shape;281;p22"/>
          <p:cNvSpPr txBox="1"/>
          <p:nvPr/>
        </p:nvSpPr>
        <p:spPr>
          <a:xfrm>
            <a:off x="10751910" y="3741500"/>
            <a:ext cx="120377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제어 흐름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2" name="Google Shape;282;p22">
            <a:hlinkClick action="ppaction://hlinksldjump" r:id="rId7"/>
          </p:cNvPr>
          <p:cNvSpPr/>
          <p:nvPr/>
        </p:nvSpPr>
        <p:spPr>
          <a:xfrm>
            <a:off x="4468116" y="1473039"/>
            <a:ext cx="2151530" cy="672353"/>
          </a:xfrm>
          <a:prstGeom prst="flowChartAlternateProcess">
            <a:avLst/>
          </a:prstGeom>
          <a:gradFill>
            <a:gsLst>
              <a:gs pos="0">
                <a:srgbClr val="2968A2"/>
              </a:gs>
              <a:gs pos="48000">
                <a:srgbClr val="5F9DD6"/>
              </a:gs>
              <a:gs pos="100000">
                <a:srgbClr val="9CC2E5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40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rPr>
              <a:t>중앙처리장치(CPU) </a:t>
            </a:r>
            <a:r>
              <a:rPr lang="ko-KR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⑵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3" name="Google Shape;283;p22"/>
          <p:cNvSpPr/>
          <p:nvPr/>
        </p:nvSpPr>
        <p:spPr>
          <a:xfrm>
            <a:off x="5679493" y="2827753"/>
            <a:ext cx="1218279" cy="392141"/>
          </a:xfrm>
          <a:prstGeom prst="flowChartAlternateProcess">
            <a:avLst/>
          </a:prstGeom>
          <a:gradFill>
            <a:gsLst>
              <a:gs pos="0">
                <a:srgbClr val="2968A2"/>
              </a:gs>
              <a:gs pos="48000">
                <a:srgbClr val="5F9DD6"/>
              </a:gs>
              <a:gs pos="100000">
                <a:srgbClr val="9CC2E5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rPr>
              <a:t>연산장치</a:t>
            </a:r>
            <a:endParaRPr b="1" sz="1800">
              <a:solidFill>
                <a:srgbClr val="26262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4" name="Google Shape;284;p22"/>
          <p:cNvSpPr/>
          <p:nvPr/>
        </p:nvSpPr>
        <p:spPr>
          <a:xfrm>
            <a:off x="5403812" y="2929267"/>
            <a:ext cx="154547" cy="131763"/>
          </a:xfrm>
          <a:prstGeom prst="mathPlus">
            <a:avLst>
              <a:gd fmla="val 23520" name="adj1"/>
            </a:avLst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5" name="Google Shape;285;p22"/>
          <p:cNvSpPr/>
          <p:nvPr/>
        </p:nvSpPr>
        <p:spPr>
          <a:xfrm>
            <a:off x="3688345" y="2425498"/>
            <a:ext cx="3691023" cy="979086"/>
          </a:xfrm>
          <a:prstGeom prst="wedgeRectCallout">
            <a:avLst>
              <a:gd fmla="val 11547" name="adj1"/>
              <a:gd fmla="val -72674" name="adj2"/>
            </a:avLst>
          </a:prstGeom>
          <a:noFill/>
          <a:ln cap="flat" cmpd="sng" w="50800">
            <a:solidFill>
              <a:srgbClr val="7030A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6" name="Google Shape;286;p22">
            <a:hlinkClick action="ppaction://hlinksldjump" r:id="rId8"/>
          </p:cNvPr>
          <p:cNvSpPr/>
          <p:nvPr/>
        </p:nvSpPr>
        <p:spPr>
          <a:xfrm>
            <a:off x="10756391" y="5909022"/>
            <a:ext cx="1300448" cy="425465"/>
          </a:xfrm>
          <a:prstGeom prst="flowChartAlternateProcess">
            <a:avLst/>
          </a:prstGeom>
          <a:solidFill>
            <a:srgbClr val="CAD2D4"/>
          </a:solidFill>
          <a:ln cap="flat" cmpd="sng" w="9525">
            <a:solidFill>
              <a:srgbClr val="C0CA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40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rPr>
              <a:t>Next</a:t>
            </a:r>
            <a:endParaRPr b="1" sz="2400">
              <a:solidFill>
                <a:srgbClr val="26262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3"/>
          <p:cNvSpPr/>
          <p:nvPr/>
        </p:nvSpPr>
        <p:spPr>
          <a:xfrm>
            <a:off x="1203452" y="1333500"/>
            <a:ext cx="9718548" cy="4584700"/>
          </a:xfrm>
          <a:prstGeom prst="bracketPair">
            <a:avLst/>
          </a:prstGeom>
          <a:noFill/>
          <a:ln cap="flat" cmpd="sng" w="38100">
            <a:solidFill>
              <a:srgbClr val="1C4148">
                <a:alpha val="2784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3" name="Google Shape;293;p23"/>
          <p:cNvSpPr txBox="1"/>
          <p:nvPr/>
        </p:nvSpPr>
        <p:spPr>
          <a:xfrm>
            <a:off x="4851497" y="1071890"/>
            <a:ext cx="242245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“입력장치”</a:t>
            </a:r>
            <a:endParaRPr sz="2800" u="sng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4" name="Google Shape;294;p23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5" name="Google Shape;295;p23"/>
          <p:cNvSpPr/>
          <p:nvPr/>
        </p:nvSpPr>
        <p:spPr>
          <a:xfrm>
            <a:off x="2135748" y="2787159"/>
            <a:ext cx="7920504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사용자가 원하는 문자, 기호, 그림 등의 데이터 또는 명령(프로그램)을 컴퓨터 내부의 메모리에 전달하는 장치 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종류 : 키보드, 터치패드, 조이스틱, 게임패드, 마우스, 포인팅 스틱, 태블릿 등</a:t>
            </a:r>
            <a:endParaRPr/>
          </a:p>
        </p:txBody>
      </p:sp>
      <p:sp>
        <p:nvSpPr>
          <p:cNvPr id="296" name="Google Shape;296;p23">
            <a:hlinkClick action="ppaction://hlinksldjump" r:id="rId3"/>
          </p:cNvPr>
          <p:cNvSpPr/>
          <p:nvPr/>
        </p:nvSpPr>
        <p:spPr>
          <a:xfrm>
            <a:off x="5268846" y="5778939"/>
            <a:ext cx="1587759" cy="504304"/>
          </a:xfrm>
          <a:prstGeom prst="flowChartAlternateProcess">
            <a:avLst/>
          </a:prstGeom>
          <a:solidFill>
            <a:srgbClr val="CAD2D4"/>
          </a:solidFill>
          <a:ln cap="flat" cmpd="sng" w="9525">
            <a:solidFill>
              <a:srgbClr val="C0CA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40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rPr>
              <a:t>MAIN</a:t>
            </a:r>
            <a:endParaRPr b="1" sz="2400">
              <a:solidFill>
                <a:srgbClr val="26262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7" name="Google Shape;297;p23"/>
          <p:cNvSpPr txBox="1"/>
          <p:nvPr/>
        </p:nvSpPr>
        <p:spPr>
          <a:xfrm>
            <a:off x="31561" y="89836"/>
            <a:ext cx="436369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 시스템의 5대 장치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8" name="Google Shape;298;p23"/>
          <p:cNvSpPr txBox="1"/>
          <p:nvPr/>
        </p:nvSpPr>
        <p:spPr>
          <a:xfrm>
            <a:off x="10604840" y="298566"/>
            <a:ext cx="158088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[4. 컴퓨터 장치]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4"/>
          <p:cNvSpPr/>
          <p:nvPr/>
        </p:nvSpPr>
        <p:spPr>
          <a:xfrm>
            <a:off x="1203452" y="1333500"/>
            <a:ext cx="9718548" cy="4584700"/>
          </a:xfrm>
          <a:prstGeom prst="bracketPair">
            <a:avLst/>
          </a:prstGeom>
          <a:noFill/>
          <a:ln cap="flat" cmpd="sng" w="38100">
            <a:solidFill>
              <a:srgbClr val="1C4148">
                <a:alpha val="2784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5" name="Google Shape;305;p24"/>
          <p:cNvSpPr txBox="1"/>
          <p:nvPr/>
        </p:nvSpPr>
        <p:spPr>
          <a:xfrm>
            <a:off x="3361504" y="875770"/>
            <a:ext cx="5402441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“제어장치” + “연산장치”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= “중앙처리장치(CPU)”</a:t>
            </a:r>
            <a:endParaRPr sz="2800" u="sng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6" name="Google Shape;306;p24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7" name="Google Shape;307;p24"/>
          <p:cNvSpPr/>
          <p:nvPr/>
        </p:nvSpPr>
        <p:spPr>
          <a:xfrm>
            <a:off x="2102472" y="2338255"/>
            <a:ext cx="7920504" cy="341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입력된 명령을 해석 실행하고, 모든 주변기기를 통제하는, 컴퓨터의 두뇌 기능을 담당하는 장치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- 입출력 장치 간 통신 제어, 명령어 해석, 데이터 처리를 위한 시퀸스 결정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- 연산과 제어, 시스템의 제어와 관리, 자료의 연산과 논리 조작을 수행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종류 : 산술논리연산장치, 제어장치, 레지스터, 기억장치인터페이스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8" name="Google Shape;308;p24">
            <a:hlinkClick action="ppaction://hlinksldjump" r:id="rId3"/>
          </p:cNvPr>
          <p:cNvSpPr/>
          <p:nvPr/>
        </p:nvSpPr>
        <p:spPr>
          <a:xfrm>
            <a:off x="5268846" y="5778939"/>
            <a:ext cx="1587759" cy="504304"/>
          </a:xfrm>
          <a:prstGeom prst="flowChartAlternateProcess">
            <a:avLst/>
          </a:prstGeom>
          <a:solidFill>
            <a:srgbClr val="CAD2D4"/>
          </a:solidFill>
          <a:ln cap="flat" cmpd="sng" w="9525">
            <a:solidFill>
              <a:srgbClr val="C0CA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40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rPr>
              <a:t>MAIN</a:t>
            </a:r>
            <a:endParaRPr b="1" sz="2400">
              <a:solidFill>
                <a:srgbClr val="26262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9" name="Google Shape;309;p24"/>
          <p:cNvSpPr txBox="1"/>
          <p:nvPr/>
        </p:nvSpPr>
        <p:spPr>
          <a:xfrm>
            <a:off x="31561" y="89836"/>
            <a:ext cx="436369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 시스템의 5대 장치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0" name="Google Shape;310;p24"/>
          <p:cNvSpPr txBox="1"/>
          <p:nvPr/>
        </p:nvSpPr>
        <p:spPr>
          <a:xfrm>
            <a:off x="10604840" y="298566"/>
            <a:ext cx="158088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[4. 컴퓨터 장치]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5"/>
          <p:cNvSpPr/>
          <p:nvPr/>
        </p:nvSpPr>
        <p:spPr>
          <a:xfrm>
            <a:off x="1203452" y="1485900"/>
            <a:ext cx="9718500" cy="4584600"/>
          </a:xfrm>
          <a:prstGeom prst="bracketPair">
            <a:avLst/>
          </a:prstGeom>
          <a:noFill/>
          <a:ln cap="flat" cmpd="sng" w="38100">
            <a:solidFill>
              <a:srgbClr val="1C4148">
                <a:alpha val="2784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7" name="Google Shape;317;p25"/>
          <p:cNvSpPr txBox="1"/>
          <p:nvPr/>
        </p:nvSpPr>
        <p:spPr>
          <a:xfrm>
            <a:off x="4851495" y="1071890"/>
            <a:ext cx="242245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“기억장치”</a:t>
            </a:r>
            <a:endParaRPr sz="2800" u="sng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8" name="Google Shape;318;p25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9" name="Google Shape;319;p25"/>
          <p:cNvSpPr/>
          <p:nvPr/>
        </p:nvSpPr>
        <p:spPr>
          <a:xfrm>
            <a:off x="1766170" y="1863829"/>
            <a:ext cx="8555277" cy="37856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데이터(자료)를 일시적으로, 또는 영구히 보존하는 장치를 말한다. 주기억 장치와 보조 기억장치로 나눌 수 있다.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주기억장치 : 프로그램이 실행될 때 보조기억장치로부터 프로그램이나 자료를 이동시켜 실행시킬 수 있는 기억장치로, 전원이 끊어져도 내용이 보존되는 롬(ROM)과 전원이 꺼지면 내용이 지워지는 휘발성 메모리 타입의 램(RAM)이 있다.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보조기억장치 : 프로그램이나 데이터를 보관하기 위한 기억장치를 말한다. 주기억장치보다는 느리지만 많은 자료를 영구적으로 보관할 수 있다. 하드 디스크, CD-ROM , SSD 등이 있다.  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0" name="Google Shape;320;p25">
            <a:hlinkClick action="ppaction://hlinksldjump" r:id="rId3"/>
          </p:cNvPr>
          <p:cNvSpPr/>
          <p:nvPr/>
        </p:nvSpPr>
        <p:spPr>
          <a:xfrm>
            <a:off x="5268846" y="5778939"/>
            <a:ext cx="1587759" cy="504304"/>
          </a:xfrm>
          <a:prstGeom prst="flowChartAlternateProcess">
            <a:avLst/>
          </a:prstGeom>
          <a:solidFill>
            <a:srgbClr val="CAD2D4"/>
          </a:solidFill>
          <a:ln cap="flat" cmpd="sng" w="9525">
            <a:solidFill>
              <a:srgbClr val="C0CA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40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rPr>
              <a:t>MAIN</a:t>
            </a:r>
            <a:endParaRPr b="1" sz="2400">
              <a:solidFill>
                <a:srgbClr val="26262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1" name="Google Shape;321;p25"/>
          <p:cNvSpPr txBox="1"/>
          <p:nvPr/>
        </p:nvSpPr>
        <p:spPr>
          <a:xfrm>
            <a:off x="31561" y="89836"/>
            <a:ext cx="436369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 시스템의 5대 장치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2" name="Google Shape;322;p25"/>
          <p:cNvSpPr txBox="1"/>
          <p:nvPr/>
        </p:nvSpPr>
        <p:spPr>
          <a:xfrm>
            <a:off x="10604840" y="298566"/>
            <a:ext cx="158088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[4. 컴퓨터 장치]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6"/>
          <p:cNvSpPr/>
          <p:nvPr/>
        </p:nvSpPr>
        <p:spPr>
          <a:xfrm>
            <a:off x="1203452" y="1333500"/>
            <a:ext cx="9718548" cy="4584700"/>
          </a:xfrm>
          <a:prstGeom prst="bracketPair">
            <a:avLst/>
          </a:prstGeom>
          <a:noFill/>
          <a:ln cap="flat" cmpd="sng" w="38100">
            <a:solidFill>
              <a:srgbClr val="1C4148">
                <a:alpha val="2784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9" name="Google Shape;329;p26"/>
          <p:cNvSpPr txBox="1"/>
          <p:nvPr/>
        </p:nvSpPr>
        <p:spPr>
          <a:xfrm>
            <a:off x="4851496" y="1071890"/>
            <a:ext cx="242245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“출력장치”</a:t>
            </a:r>
            <a:endParaRPr sz="2800" u="sng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0" name="Google Shape;330;p26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1" name="Google Shape;331;p26"/>
          <p:cNvSpPr/>
          <p:nvPr/>
        </p:nvSpPr>
        <p:spPr>
          <a:xfrm>
            <a:off x="2135748" y="2787159"/>
            <a:ext cx="7920504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사람이 인지할 수 있는 빛, 소리, 인쇄 등의 방식으로 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컴퓨터의 결과물을 출력하는 장치이다. 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종류 : 모니터, 영상 프로젝터, 프린터, 스피커 등</a:t>
            </a:r>
            <a:endParaRPr/>
          </a:p>
        </p:txBody>
      </p:sp>
      <p:sp>
        <p:nvSpPr>
          <p:cNvPr id="332" name="Google Shape;332;p26">
            <a:hlinkClick action="ppaction://hlinksldjump" r:id="rId3"/>
          </p:cNvPr>
          <p:cNvSpPr/>
          <p:nvPr/>
        </p:nvSpPr>
        <p:spPr>
          <a:xfrm>
            <a:off x="5268846" y="5778939"/>
            <a:ext cx="1587759" cy="504304"/>
          </a:xfrm>
          <a:prstGeom prst="flowChartAlternateProcess">
            <a:avLst/>
          </a:prstGeom>
          <a:solidFill>
            <a:srgbClr val="CAD2D4"/>
          </a:solidFill>
          <a:ln cap="flat" cmpd="sng" w="9525">
            <a:solidFill>
              <a:srgbClr val="C0CA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40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rPr>
              <a:t>MAIN</a:t>
            </a:r>
            <a:endParaRPr b="1" sz="2400">
              <a:solidFill>
                <a:srgbClr val="26262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3" name="Google Shape;333;p26"/>
          <p:cNvSpPr txBox="1"/>
          <p:nvPr/>
        </p:nvSpPr>
        <p:spPr>
          <a:xfrm>
            <a:off x="31561" y="89836"/>
            <a:ext cx="436369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 시스템의 5대 장치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4" name="Google Shape;334;p26"/>
          <p:cNvSpPr txBox="1"/>
          <p:nvPr/>
        </p:nvSpPr>
        <p:spPr>
          <a:xfrm>
            <a:off x="10604840" y="298566"/>
            <a:ext cx="158088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[4. 컴퓨터 장치]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7"/>
          <p:cNvSpPr/>
          <p:nvPr/>
        </p:nvSpPr>
        <p:spPr>
          <a:xfrm>
            <a:off x="1203452" y="1333500"/>
            <a:ext cx="9718548" cy="4584700"/>
          </a:xfrm>
          <a:prstGeom prst="bracketPair">
            <a:avLst/>
          </a:prstGeom>
          <a:noFill/>
          <a:ln cap="flat" cmpd="sng" w="38100">
            <a:solidFill>
              <a:srgbClr val="1C4148">
                <a:alpha val="2784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1" name="Google Shape;341;p27"/>
          <p:cNvSpPr txBox="1"/>
          <p:nvPr/>
        </p:nvSpPr>
        <p:spPr>
          <a:xfrm>
            <a:off x="4851496" y="1071890"/>
            <a:ext cx="242245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“통신장치”</a:t>
            </a:r>
            <a:endParaRPr sz="2800" u="sng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2" name="Google Shape;342;p27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3" name="Google Shape;343;p27"/>
          <p:cNvSpPr/>
          <p:nvPr/>
        </p:nvSpPr>
        <p:spPr>
          <a:xfrm>
            <a:off x="2135748" y="2787159"/>
            <a:ext cx="7920504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컴퓨터가 정보를 주고받을 수 있도록 해주는 장치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종류 : 모뎀, 랜(LAN) 등</a:t>
            </a:r>
            <a:endParaRPr/>
          </a:p>
        </p:txBody>
      </p:sp>
      <p:sp>
        <p:nvSpPr>
          <p:cNvPr id="344" name="Google Shape;344;p27">
            <a:hlinkClick action="ppaction://hlinksldjump" r:id="rId3"/>
          </p:cNvPr>
          <p:cNvSpPr/>
          <p:nvPr/>
        </p:nvSpPr>
        <p:spPr>
          <a:xfrm>
            <a:off x="5268846" y="5778939"/>
            <a:ext cx="1587759" cy="504304"/>
          </a:xfrm>
          <a:prstGeom prst="flowChartAlternateProcess">
            <a:avLst/>
          </a:prstGeom>
          <a:solidFill>
            <a:srgbClr val="CAD2D4"/>
          </a:solidFill>
          <a:ln cap="flat" cmpd="sng" w="9525">
            <a:solidFill>
              <a:srgbClr val="C0CA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400">
                <a:solidFill>
                  <a:srgbClr val="262626"/>
                </a:solidFill>
                <a:latin typeface="Malgun Gothic"/>
                <a:ea typeface="Malgun Gothic"/>
                <a:cs typeface="Malgun Gothic"/>
                <a:sym typeface="Malgun Gothic"/>
              </a:rPr>
              <a:t>MAIN</a:t>
            </a:r>
            <a:endParaRPr b="1" sz="2400">
              <a:solidFill>
                <a:srgbClr val="26262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5" name="Google Shape;345;p27"/>
          <p:cNvSpPr txBox="1"/>
          <p:nvPr/>
        </p:nvSpPr>
        <p:spPr>
          <a:xfrm>
            <a:off x="31561" y="89836"/>
            <a:ext cx="436369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 시스템의 5대 장치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6" name="Google Shape;346;p27"/>
          <p:cNvSpPr txBox="1"/>
          <p:nvPr/>
        </p:nvSpPr>
        <p:spPr>
          <a:xfrm>
            <a:off x="10604840" y="298566"/>
            <a:ext cx="158088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[4. 컴퓨터 장치]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8"/>
          <p:cNvSpPr/>
          <p:nvPr/>
        </p:nvSpPr>
        <p:spPr>
          <a:xfrm>
            <a:off x="0" y="0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2" name="Google Shape;352;p28"/>
          <p:cNvSpPr txBox="1"/>
          <p:nvPr/>
        </p:nvSpPr>
        <p:spPr>
          <a:xfrm>
            <a:off x="1971571" y="1745642"/>
            <a:ext cx="90281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목차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353" name="Google Shape;353;p28"/>
          <p:cNvCxnSpPr/>
          <p:nvPr/>
        </p:nvCxnSpPr>
        <p:spPr>
          <a:xfrm>
            <a:off x="0" y="6672649"/>
            <a:ext cx="12192000" cy="0"/>
          </a:xfrm>
          <a:prstGeom prst="straightConnector1">
            <a:avLst/>
          </a:prstGeom>
          <a:noFill/>
          <a:ln cap="flat" cmpd="sng" w="9525">
            <a:solidFill>
              <a:srgbClr val="1C4148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54" name="Google Shape;354;p28"/>
          <p:cNvSpPr/>
          <p:nvPr/>
        </p:nvSpPr>
        <p:spPr>
          <a:xfrm>
            <a:off x="5758286" y="1390820"/>
            <a:ext cx="3084499" cy="42473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D0CECE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rgbClr val="D0CECE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메타버스 종류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D0CECE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rgbClr val="D0CECE"/>
                </a:solidFill>
                <a:latin typeface="Malgun Gothic"/>
                <a:ea typeface="Malgun Gothic"/>
                <a:cs typeface="Malgun Gothic"/>
                <a:sym typeface="Malgun Gothic"/>
              </a:rPr>
              <a:t>각자 좋아하는 게임</a:t>
            </a:r>
            <a:endParaRPr b="1" sz="1800">
              <a:solidFill>
                <a:srgbClr val="D0CECE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D0CECE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rgbClr val="D0CECE"/>
                </a:solidFill>
                <a:latin typeface="Malgun Gothic"/>
                <a:ea typeface="Malgun Gothic"/>
                <a:cs typeface="Malgun Gothic"/>
                <a:sym typeface="Malgun Gothic"/>
              </a:rPr>
              <a:t>게임 vs 메타버스 차이점</a:t>
            </a:r>
            <a:endParaRPr b="1" sz="1800">
              <a:solidFill>
                <a:srgbClr val="D0CECE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D0CECE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rgbClr val="D0CECE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 장치</a:t>
            </a:r>
            <a:endParaRPr b="1" sz="1800">
              <a:solidFill>
                <a:srgbClr val="D0CECE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4290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AutoNum type="arabicPeriod"/>
            </a:pPr>
            <a:r>
              <a:rPr b="1"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장치의 중요도</a:t>
            </a:r>
            <a:endParaRPr b="1"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9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1" name="Google Shape;361;p29"/>
          <p:cNvSpPr/>
          <p:nvPr/>
        </p:nvSpPr>
        <p:spPr>
          <a:xfrm>
            <a:off x="1203452" y="1333500"/>
            <a:ext cx="9718548" cy="4584700"/>
          </a:xfrm>
          <a:prstGeom prst="bracketPair">
            <a:avLst/>
          </a:prstGeom>
          <a:noFill/>
          <a:ln cap="flat" cmpd="sng" w="38100">
            <a:solidFill>
              <a:srgbClr val="1C4148">
                <a:alpha val="2784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2" name="Google Shape;362;p29"/>
          <p:cNvSpPr txBox="1"/>
          <p:nvPr/>
        </p:nvSpPr>
        <p:spPr>
          <a:xfrm>
            <a:off x="10604840" y="298566"/>
            <a:ext cx="158088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[5. 장치 중요도]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3" name="Google Shape;363;p29"/>
          <p:cNvSpPr txBox="1"/>
          <p:nvPr/>
        </p:nvSpPr>
        <p:spPr>
          <a:xfrm>
            <a:off x="31561" y="89836"/>
            <a:ext cx="3796232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 장치 중요 순서​</a:t>
            </a:r>
            <a:endParaRPr b="1" sz="4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4" name="Google Shape;364;p29"/>
          <p:cNvSpPr txBox="1"/>
          <p:nvPr/>
        </p:nvSpPr>
        <p:spPr>
          <a:xfrm>
            <a:off x="4110108" y="1411637"/>
            <a:ext cx="3905235" cy="46166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“CPU”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“메모리”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“보조 기억 장치”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“입출력 장치”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"/>
          <p:cNvSpPr txBox="1"/>
          <p:nvPr/>
        </p:nvSpPr>
        <p:spPr>
          <a:xfrm>
            <a:off x="31561" y="89836"/>
            <a:ext cx="246574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메타버스 종류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5" name="Google Shape;45;p3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6" name="Google Shape;46;p3"/>
          <p:cNvSpPr/>
          <p:nvPr/>
        </p:nvSpPr>
        <p:spPr>
          <a:xfrm>
            <a:off x="600179" y="0"/>
            <a:ext cx="10967258" cy="7341742"/>
          </a:xfrm>
          <a:prstGeom prst="mathPlus">
            <a:avLst>
              <a:gd fmla="val 453" name="adj1"/>
            </a:avLst>
          </a:prstGeom>
          <a:solidFill>
            <a:srgbClr val="1C4148">
              <a:alpha val="2784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" name="Google Shape;47;p3"/>
          <p:cNvSpPr txBox="1"/>
          <p:nvPr/>
        </p:nvSpPr>
        <p:spPr>
          <a:xfrm>
            <a:off x="2964581" y="1831111"/>
            <a:ext cx="2475268" cy="8002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증강현실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(Augmented Reality)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" name="Google Shape;48;p3"/>
          <p:cNvSpPr txBox="1"/>
          <p:nvPr/>
        </p:nvSpPr>
        <p:spPr>
          <a:xfrm>
            <a:off x="6696733" y="1831110"/>
            <a:ext cx="2544803" cy="8002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라이프 로깅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(Life Logging)</a:t>
            </a:r>
            <a:endParaRPr b="1"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9" name="Google Shape;49;p3"/>
          <p:cNvSpPr txBox="1"/>
          <p:nvPr/>
        </p:nvSpPr>
        <p:spPr>
          <a:xfrm>
            <a:off x="3085539" y="4604725"/>
            <a:ext cx="2233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거울세계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(Mirror World)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0" name="Google Shape;50;p3"/>
          <p:cNvSpPr txBox="1"/>
          <p:nvPr/>
        </p:nvSpPr>
        <p:spPr>
          <a:xfrm>
            <a:off x="6769330" y="4620113"/>
            <a:ext cx="2399609" cy="8002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가상세계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(Virtual World)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1" name="Google Shape;51;p3"/>
          <p:cNvSpPr txBox="1"/>
          <p:nvPr/>
        </p:nvSpPr>
        <p:spPr>
          <a:xfrm>
            <a:off x="10418758" y="299692"/>
            <a:ext cx="177324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[1. 메타버스 종류]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0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71" name="Google Shape;371;p30"/>
          <p:cNvSpPr/>
          <p:nvPr/>
        </p:nvSpPr>
        <p:spPr>
          <a:xfrm>
            <a:off x="7578671" y="1514812"/>
            <a:ext cx="4087248" cy="4584700"/>
          </a:xfrm>
          <a:prstGeom prst="bracketPair">
            <a:avLst/>
          </a:prstGeom>
          <a:noFill/>
          <a:ln cap="flat" cmpd="sng" w="38100">
            <a:solidFill>
              <a:srgbClr val="1C4148">
                <a:alpha val="2784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72" name="Google Shape;372;p30"/>
          <p:cNvSpPr txBox="1"/>
          <p:nvPr/>
        </p:nvSpPr>
        <p:spPr>
          <a:xfrm>
            <a:off x="10604840" y="298566"/>
            <a:ext cx="158088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[5. 장치 중요도]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73" name="Google Shape;373;p30"/>
          <p:cNvSpPr txBox="1"/>
          <p:nvPr/>
        </p:nvSpPr>
        <p:spPr>
          <a:xfrm>
            <a:off x="31561" y="89836"/>
            <a:ext cx="3796232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 장치 중요 순서​</a:t>
            </a:r>
            <a:endParaRPr b="1" sz="4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74" name="Google Shape;374;p30"/>
          <p:cNvSpPr txBox="1"/>
          <p:nvPr/>
        </p:nvSpPr>
        <p:spPr>
          <a:xfrm>
            <a:off x="8485300" y="1071890"/>
            <a:ext cx="222208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중요한 이유!​</a:t>
            </a:r>
            <a:endParaRPr/>
          </a:p>
        </p:txBody>
      </p:sp>
      <p:pic>
        <p:nvPicPr>
          <p:cNvPr id="375" name="Google Shape;37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9700" y="1965618"/>
            <a:ext cx="6045216" cy="3583064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30"/>
          <p:cNvSpPr/>
          <p:nvPr/>
        </p:nvSpPr>
        <p:spPr>
          <a:xfrm>
            <a:off x="7704608" y="2074514"/>
            <a:ext cx="3835373" cy="22467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컴퓨터의 두뇌이고, 메모리에 저장된 명령어를 읽어 들이고, 읽어들인 명령어를 해석하고 실행하는게 CPU입니다, </a:t>
            </a:r>
            <a:r>
              <a:rPr lang="ko-KR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컴퓨터의 모든 연산과 데이터 처리를 담당하며, 컴퓨터의 성능과 작업 속도에 큰 영향을 미칩니다.</a:t>
            </a:r>
            <a:endParaRPr/>
          </a:p>
        </p:txBody>
      </p:sp>
      <p:sp>
        <p:nvSpPr>
          <p:cNvPr id="377" name="Google Shape;377;p30"/>
          <p:cNvSpPr txBox="1"/>
          <p:nvPr/>
        </p:nvSpPr>
        <p:spPr>
          <a:xfrm>
            <a:off x="2831028" y="1086173"/>
            <a:ext cx="162256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“CPU”</a:t>
            </a:r>
            <a:endParaRPr sz="2800" u="sng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1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84" name="Google Shape;384;p31"/>
          <p:cNvSpPr/>
          <p:nvPr/>
        </p:nvSpPr>
        <p:spPr>
          <a:xfrm>
            <a:off x="7578671" y="1514812"/>
            <a:ext cx="4087248" cy="4584700"/>
          </a:xfrm>
          <a:prstGeom prst="bracketPair">
            <a:avLst/>
          </a:prstGeom>
          <a:noFill/>
          <a:ln cap="flat" cmpd="sng" w="38100">
            <a:solidFill>
              <a:srgbClr val="1C4148">
                <a:alpha val="2784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85" name="Google Shape;385;p31"/>
          <p:cNvSpPr txBox="1"/>
          <p:nvPr/>
        </p:nvSpPr>
        <p:spPr>
          <a:xfrm>
            <a:off x="10604840" y="298566"/>
            <a:ext cx="158088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[5. 장치 중요도]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86" name="Google Shape;386;p31"/>
          <p:cNvSpPr txBox="1"/>
          <p:nvPr/>
        </p:nvSpPr>
        <p:spPr>
          <a:xfrm>
            <a:off x="31561" y="89836"/>
            <a:ext cx="3796232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 장치 중요 순서​</a:t>
            </a:r>
            <a:endParaRPr b="1" sz="4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87" name="Google Shape;387;p31"/>
          <p:cNvSpPr txBox="1"/>
          <p:nvPr/>
        </p:nvSpPr>
        <p:spPr>
          <a:xfrm>
            <a:off x="8485300" y="1071890"/>
            <a:ext cx="222208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중요한 이유!​</a:t>
            </a:r>
            <a:endParaRPr/>
          </a:p>
        </p:txBody>
      </p:sp>
      <p:sp>
        <p:nvSpPr>
          <p:cNvPr id="388" name="Google Shape;388;p31"/>
          <p:cNvSpPr/>
          <p:nvPr/>
        </p:nvSpPr>
        <p:spPr>
          <a:xfrm>
            <a:off x="7704608" y="1997020"/>
            <a:ext cx="3835373" cy="25545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메모리 용량과 속도는 컴퓨터의 전반적인 성능에 큰 영향을 미칩니다, 그래서 </a:t>
            </a: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시스템의 RAM이 충분하지 않은 경우, 특히 멀티태스킹을 할 때나 여러 개의 프로그램이나 앱을 동시에 열어 둘 때 속도가 느려질 수 있습니다.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31"/>
          <p:cNvSpPr txBox="1"/>
          <p:nvPr/>
        </p:nvSpPr>
        <p:spPr>
          <a:xfrm>
            <a:off x="2649088" y="1086173"/>
            <a:ext cx="1986442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“메모리”</a:t>
            </a:r>
            <a:endParaRPr sz="2800" u="sng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90" name="Google Shape;39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6486" y="2356524"/>
            <a:ext cx="6331644" cy="364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2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97" name="Google Shape;397;p32"/>
          <p:cNvSpPr/>
          <p:nvPr/>
        </p:nvSpPr>
        <p:spPr>
          <a:xfrm>
            <a:off x="7578671" y="1514812"/>
            <a:ext cx="4087248" cy="4584700"/>
          </a:xfrm>
          <a:prstGeom prst="bracketPair">
            <a:avLst/>
          </a:prstGeom>
          <a:noFill/>
          <a:ln cap="flat" cmpd="sng" w="38100">
            <a:solidFill>
              <a:srgbClr val="1C4148">
                <a:alpha val="2784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98" name="Google Shape;398;p32"/>
          <p:cNvSpPr txBox="1"/>
          <p:nvPr/>
        </p:nvSpPr>
        <p:spPr>
          <a:xfrm>
            <a:off x="10604840" y="298566"/>
            <a:ext cx="158088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[5. 장치 중요도]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99" name="Google Shape;399;p32"/>
          <p:cNvSpPr txBox="1"/>
          <p:nvPr/>
        </p:nvSpPr>
        <p:spPr>
          <a:xfrm>
            <a:off x="31561" y="89836"/>
            <a:ext cx="3796232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 장치 중요 순서​</a:t>
            </a:r>
            <a:endParaRPr b="1" sz="4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00" name="Google Shape;400;p32"/>
          <p:cNvSpPr txBox="1"/>
          <p:nvPr/>
        </p:nvSpPr>
        <p:spPr>
          <a:xfrm>
            <a:off x="8485300" y="1071890"/>
            <a:ext cx="222208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중요한 이유!​</a:t>
            </a:r>
            <a:endParaRPr/>
          </a:p>
        </p:txBody>
      </p:sp>
      <p:sp>
        <p:nvSpPr>
          <p:cNvPr id="401" name="Google Shape;401;p32"/>
          <p:cNvSpPr/>
          <p:nvPr/>
        </p:nvSpPr>
        <p:spPr>
          <a:xfrm>
            <a:off x="7704608" y="1966024"/>
            <a:ext cx="3835373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전원이 나가면 기억이 사라지는 주기억장치의 단점을 보완하기 위한 장치입니다, 보조기억 장치는 전원이 나가도 운영체제나 프로그램 그리고 각종 데이터를 보관할 수 있습니다.​</a:t>
            </a:r>
            <a:endParaRPr/>
          </a:p>
        </p:txBody>
      </p:sp>
      <p:sp>
        <p:nvSpPr>
          <p:cNvPr id="402" name="Google Shape;402;p32"/>
          <p:cNvSpPr txBox="1"/>
          <p:nvPr/>
        </p:nvSpPr>
        <p:spPr>
          <a:xfrm>
            <a:off x="1995063" y="1086173"/>
            <a:ext cx="329449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“보조기억장치”</a:t>
            </a:r>
            <a:endParaRPr sz="2800" u="sng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03" name="Google Shape;40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066" y="2107653"/>
            <a:ext cx="6080483" cy="3889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3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0" name="Google Shape;410;p33"/>
          <p:cNvSpPr/>
          <p:nvPr/>
        </p:nvSpPr>
        <p:spPr>
          <a:xfrm>
            <a:off x="7578671" y="1514812"/>
            <a:ext cx="4087248" cy="4584700"/>
          </a:xfrm>
          <a:prstGeom prst="bracketPair">
            <a:avLst/>
          </a:prstGeom>
          <a:noFill/>
          <a:ln cap="flat" cmpd="sng" w="38100">
            <a:solidFill>
              <a:srgbClr val="1C4148">
                <a:alpha val="2784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1" name="Google Shape;411;p33"/>
          <p:cNvSpPr txBox="1"/>
          <p:nvPr/>
        </p:nvSpPr>
        <p:spPr>
          <a:xfrm>
            <a:off x="10604840" y="298566"/>
            <a:ext cx="158088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[5. 장치 중요도]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2" name="Google Shape;412;p33"/>
          <p:cNvSpPr txBox="1"/>
          <p:nvPr/>
        </p:nvSpPr>
        <p:spPr>
          <a:xfrm>
            <a:off x="31561" y="89836"/>
            <a:ext cx="3796232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 장치 중요 순서​</a:t>
            </a:r>
            <a:endParaRPr b="1" sz="4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3" name="Google Shape;413;p33"/>
          <p:cNvSpPr txBox="1"/>
          <p:nvPr/>
        </p:nvSpPr>
        <p:spPr>
          <a:xfrm>
            <a:off x="8485300" y="1071890"/>
            <a:ext cx="222208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중요한 이유!​</a:t>
            </a:r>
            <a:endParaRPr/>
          </a:p>
        </p:txBody>
      </p:sp>
      <p:sp>
        <p:nvSpPr>
          <p:cNvPr id="414" name="Google Shape;414;p33"/>
          <p:cNvSpPr/>
          <p:nvPr/>
        </p:nvSpPr>
        <p:spPr>
          <a:xfrm>
            <a:off x="7704608" y="2028018"/>
            <a:ext cx="3835373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키보드, 마우스, 스피커, 마이크처럼 컴퓨터 외부에 연결되어 컴퓨터 내부와 정보를 교환하는 장치를 입출력 장치라고 합니다, 그러므로 </a:t>
            </a:r>
            <a:r>
              <a:rPr lang="ko-KR" sz="20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컴퓨터와 사람과 소통 할 수 있는 유일한 수단입니다.​</a:t>
            </a:r>
            <a:endParaRPr/>
          </a:p>
        </p:txBody>
      </p:sp>
      <p:sp>
        <p:nvSpPr>
          <p:cNvPr id="415" name="Google Shape;415;p33"/>
          <p:cNvSpPr txBox="1"/>
          <p:nvPr/>
        </p:nvSpPr>
        <p:spPr>
          <a:xfrm>
            <a:off x="2111283" y="1086173"/>
            <a:ext cx="306205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“입출력 장치”</a:t>
            </a:r>
            <a:endParaRPr sz="2800" u="sng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16" name="Google Shape;416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5644" y="1994184"/>
            <a:ext cx="6193330" cy="4099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"/>
          <p:cNvSpPr txBox="1"/>
          <p:nvPr/>
        </p:nvSpPr>
        <p:spPr>
          <a:xfrm>
            <a:off x="31561" y="89836"/>
            <a:ext cx="5834482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증강현실(Augmented Reality, AR)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8" name="Google Shape;58;p4"/>
          <p:cNvSpPr/>
          <p:nvPr/>
        </p:nvSpPr>
        <p:spPr>
          <a:xfrm>
            <a:off x="1203452" y="1333500"/>
            <a:ext cx="9718548" cy="4584700"/>
          </a:xfrm>
          <a:prstGeom prst="bracketPair">
            <a:avLst/>
          </a:prstGeom>
          <a:noFill/>
          <a:ln cap="flat" cmpd="sng" w="38100">
            <a:solidFill>
              <a:srgbClr val="1C4148">
                <a:alpha val="2784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9" name="Google Shape;59;p4"/>
          <p:cNvSpPr txBox="1"/>
          <p:nvPr/>
        </p:nvSpPr>
        <p:spPr>
          <a:xfrm>
            <a:off x="2797983" y="3148796"/>
            <a:ext cx="6085320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“현실 세계” </a:t>
            </a:r>
            <a:r>
              <a:rPr lang="ko-KR" sz="2800" u="sng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위에</a:t>
            </a: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“가상의 요소”</a:t>
            </a: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를 추가한 기술</a:t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0" name="Google Shape;60;p4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1" name="Google Shape;61;p4"/>
          <p:cNvSpPr txBox="1"/>
          <p:nvPr/>
        </p:nvSpPr>
        <p:spPr>
          <a:xfrm>
            <a:off x="10418758" y="299692"/>
            <a:ext cx="177324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[1. 메타버스 종류]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5"/>
          <p:cNvSpPr txBox="1"/>
          <p:nvPr/>
        </p:nvSpPr>
        <p:spPr>
          <a:xfrm>
            <a:off x="31561" y="89836"/>
            <a:ext cx="5834482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증강현실(Augmented Reality, AR)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8" name="Google Shape;68;p5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https://cdn.newspost.kr/news/photo/201607/48630_54343_3348.jpg" id="69" name="Google Shape;69;p5"/>
          <p:cNvPicPr preferRelativeResize="0"/>
          <p:nvPr/>
        </p:nvPicPr>
        <p:blipFill rotWithShape="1">
          <a:blip r:embed="rId3">
            <a:alphaModFix/>
          </a:blip>
          <a:srcRect b="3391" l="6505" r="6436" t="3671"/>
          <a:stretch/>
        </p:blipFill>
        <p:spPr>
          <a:xfrm>
            <a:off x="281801" y="889668"/>
            <a:ext cx="5334001" cy="3796146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5"/>
          <p:cNvSpPr txBox="1"/>
          <p:nvPr/>
        </p:nvSpPr>
        <p:spPr>
          <a:xfrm>
            <a:off x="4541469" y="4692501"/>
            <a:ext cx="107433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[포켓몬 고]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https://i0.wp.com/icnweb.kr/wp-content/uploads/2020/08/emerson-PlantWeb-optic-AR-img2-600web.png?resize=600%2C400&amp;ssl=1" id="71" name="Google Shape;71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55500" y="2105890"/>
            <a:ext cx="57150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5"/>
          <p:cNvSpPr txBox="1"/>
          <p:nvPr/>
        </p:nvSpPr>
        <p:spPr>
          <a:xfrm>
            <a:off x="10537094" y="5915890"/>
            <a:ext cx="143340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[자산 유지보수]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3" name="Google Shape;73;p5"/>
          <p:cNvSpPr txBox="1"/>
          <p:nvPr/>
        </p:nvSpPr>
        <p:spPr>
          <a:xfrm>
            <a:off x="10418758" y="299692"/>
            <a:ext cx="177324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[1. 메타버스 종류]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"/>
          <p:cNvSpPr txBox="1"/>
          <p:nvPr/>
        </p:nvSpPr>
        <p:spPr>
          <a:xfrm>
            <a:off x="31561" y="89836"/>
            <a:ext cx="437171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라이프 로깅(LifeLogging)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0" name="Google Shape;80;p6"/>
          <p:cNvSpPr/>
          <p:nvPr/>
        </p:nvSpPr>
        <p:spPr>
          <a:xfrm>
            <a:off x="1203452" y="1333500"/>
            <a:ext cx="9718548" cy="4584700"/>
          </a:xfrm>
          <a:prstGeom prst="bracketPair">
            <a:avLst/>
          </a:prstGeom>
          <a:noFill/>
          <a:ln cap="flat" cmpd="sng" w="38100">
            <a:solidFill>
              <a:srgbClr val="1C4148">
                <a:alpha val="2784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1" name="Google Shape;81;p6"/>
          <p:cNvSpPr txBox="1"/>
          <p:nvPr/>
        </p:nvSpPr>
        <p:spPr>
          <a:xfrm>
            <a:off x="1941178" y="3148796"/>
            <a:ext cx="7798931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life</a:t>
            </a: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+ </a:t>
            </a: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</a:t>
            </a: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(기록)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 u="sng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자신의 삶</a:t>
            </a: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 관한 정보를 </a:t>
            </a: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기록+저장+공유</a:t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2" name="Google Shape;82;p6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3" name="Google Shape;83;p6"/>
          <p:cNvSpPr txBox="1"/>
          <p:nvPr/>
        </p:nvSpPr>
        <p:spPr>
          <a:xfrm>
            <a:off x="10418758" y="299692"/>
            <a:ext cx="177324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[1. 메타버스 종류]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"/>
          <p:cNvSpPr txBox="1"/>
          <p:nvPr/>
        </p:nvSpPr>
        <p:spPr>
          <a:xfrm>
            <a:off x="31561" y="89836"/>
            <a:ext cx="437171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라이프 로깅(LifeLogging)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0" name="Google Shape;90;p7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https://pds.skyedaily.com/news_data2019/20210106123026_uldsalxk.jpg" id="91" name="Google Shape;91;p7"/>
          <p:cNvPicPr preferRelativeResize="0"/>
          <p:nvPr/>
        </p:nvPicPr>
        <p:blipFill rotWithShape="1">
          <a:blip r:embed="rId3">
            <a:alphaModFix/>
          </a:blip>
          <a:srcRect b="7690" l="5601" r="6077" t="6886"/>
          <a:stretch/>
        </p:blipFill>
        <p:spPr>
          <a:xfrm>
            <a:off x="31561" y="866947"/>
            <a:ext cx="5999019" cy="3723943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7"/>
          <p:cNvSpPr txBox="1"/>
          <p:nvPr/>
        </p:nvSpPr>
        <p:spPr>
          <a:xfrm>
            <a:off x="4922847" y="4507760"/>
            <a:ext cx="107433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[삼성 헬스]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https://yozm.wishket.com/media/news/1033/image004.png" id="93" name="Google Shape;93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6000" y="2658047"/>
            <a:ext cx="5857132" cy="3439126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7"/>
          <p:cNvSpPr txBox="1"/>
          <p:nvPr/>
        </p:nvSpPr>
        <p:spPr>
          <a:xfrm>
            <a:off x="10944219" y="6097173"/>
            <a:ext cx="119135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[인스타그램]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5" name="Google Shape;95;p7"/>
          <p:cNvSpPr txBox="1"/>
          <p:nvPr/>
        </p:nvSpPr>
        <p:spPr>
          <a:xfrm>
            <a:off x="10418758" y="299692"/>
            <a:ext cx="177324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[1. 메타버스 종류]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"/>
          <p:cNvSpPr txBox="1"/>
          <p:nvPr/>
        </p:nvSpPr>
        <p:spPr>
          <a:xfrm>
            <a:off x="31561" y="89836"/>
            <a:ext cx="425719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거울 세계(Mirror World)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2" name="Google Shape;102;p8"/>
          <p:cNvSpPr/>
          <p:nvPr/>
        </p:nvSpPr>
        <p:spPr>
          <a:xfrm>
            <a:off x="1203452" y="1333500"/>
            <a:ext cx="9718548" cy="4584700"/>
          </a:xfrm>
          <a:prstGeom prst="bracketPair">
            <a:avLst/>
          </a:prstGeom>
          <a:noFill/>
          <a:ln cap="flat" cmpd="sng" w="38100">
            <a:solidFill>
              <a:srgbClr val="1C4148">
                <a:alpha val="27843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3" name="Google Shape;103;p8"/>
          <p:cNvSpPr txBox="1"/>
          <p:nvPr/>
        </p:nvSpPr>
        <p:spPr>
          <a:xfrm>
            <a:off x="1675079" y="3148796"/>
            <a:ext cx="8331128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“실제 모습”</a:t>
            </a: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, 정보, 구조를 “</a:t>
            </a: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복사하듯”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현실 세계를 반영해 </a:t>
            </a:r>
            <a:r>
              <a:rPr lang="ko-KR" sz="2800" u="sng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가상의 공간에 정보 구축</a:t>
            </a:r>
            <a:endParaRPr sz="2800" u="sng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4" name="Google Shape;104;p8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5" name="Google Shape;105;p8"/>
          <p:cNvSpPr txBox="1"/>
          <p:nvPr/>
        </p:nvSpPr>
        <p:spPr>
          <a:xfrm>
            <a:off x="10418758" y="299692"/>
            <a:ext cx="177324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[1. 메타버스 종류]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9"/>
          <p:cNvSpPr txBox="1"/>
          <p:nvPr/>
        </p:nvSpPr>
        <p:spPr>
          <a:xfrm>
            <a:off x="31561" y="89836"/>
            <a:ext cx="425719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거울 세계(Mirror World)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2" name="Google Shape;112;p9"/>
          <p:cNvSpPr/>
          <p:nvPr/>
        </p:nvSpPr>
        <p:spPr>
          <a:xfrm>
            <a:off x="0" y="655663"/>
            <a:ext cx="12192000" cy="45719"/>
          </a:xfrm>
          <a:prstGeom prst="rect">
            <a:avLst/>
          </a:prstGeom>
          <a:solidFill>
            <a:srgbClr val="1C4148">
              <a:alpha val="8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https://img1.daumcdn.net/thumb/R1280x0/?scode=mtistory2&amp;fname=https%3A%2F%2Ft1.daumcdn.net%2Ftistoryfile%2Ffs11%2F26_tistory_2009_02_22_14_34_49a0e3e5a21f3%3Foriginal" id="113" name="Google Shape;11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5576" y="906030"/>
            <a:ext cx="5261552" cy="4498666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9"/>
          <p:cNvSpPr txBox="1"/>
          <p:nvPr/>
        </p:nvSpPr>
        <p:spPr>
          <a:xfrm>
            <a:off x="4451790" y="5404696"/>
            <a:ext cx="107433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[구글 어스]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https://blog.kakaocdn.net/dn/qfvwY/btrePW5sOXq/vD8z3BbO9Hk4PjkeMuKwHk/img.png" id="115" name="Google Shape;115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63648" y="1766454"/>
            <a:ext cx="6191250" cy="4295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9"/>
          <p:cNvSpPr txBox="1"/>
          <p:nvPr/>
        </p:nvSpPr>
        <p:spPr>
          <a:xfrm>
            <a:off x="10897436" y="6076084"/>
            <a:ext cx="125386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[네이버 지도]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7" name="Google Shape;117;p9"/>
          <p:cNvSpPr txBox="1"/>
          <p:nvPr/>
        </p:nvSpPr>
        <p:spPr>
          <a:xfrm>
            <a:off x="10418758" y="299692"/>
            <a:ext cx="1773242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[1. 메타버스 종류]</a:t>
            </a:r>
            <a:endParaRPr b="1" sz="15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2024-05-02T05:21:25Z</dcterms:created>
  <dc:creator>K G A</dc:creator>
</cp:coreProperties>
</file>